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80"/>
  </p:notesMasterIdLst>
  <p:sldIdLst>
    <p:sldId id="283" r:id="rId5"/>
    <p:sldId id="285" r:id="rId6"/>
    <p:sldId id="287" r:id="rId7"/>
    <p:sldId id="286" r:id="rId8"/>
    <p:sldId id="288" r:id="rId9"/>
    <p:sldId id="367" r:id="rId10"/>
    <p:sldId id="377" r:id="rId11"/>
    <p:sldId id="378" r:id="rId12"/>
    <p:sldId id="376" r:id="rId13"/>
    <p:sldId id="374" r:id="rId14"/>
    <p:sldId id="294" r:id="rId15"/>
    <p:sldId id="295" r:id="rId16"/>
    <p:sldId id="296" r:id="rId17"/>
    <p:sldId id="297" r:id="rId18"/>
    <p:sldId id="298" r:id="rId19"/>
    <p:sldId id="299" r:id="rId20"/>
    <p:sldId id="301" r:id="rId21"/>
    <p:sldId id="303" r:id="rId22"/>
    <p:sldId id="304" r:id="rId23"/>
    <p:sldId id="305" r:id="rId24"/>
    <p:sldId id="302" r:id="rId25"/>
    <p:sldId id="308" r:id="rId26"/>
    <p:sldId id="311" r:id="rId27"/>
    <p:sldId id="312" r:id="rId28"/>
    <p:sldId id="306" r:id="rId29"/>
    <p:sldId id="313" r:id="rId30"/>
    <p:sldId id="314" r:id="rId31"/>
    <p:sldId id="315" r:id="rId32"/>
    <p:sldId id="369" r:id="rId33"/>
    <p:sldId id="340" r:id="rId34"/>
    <p:sldId id="346" r:id="rId35"/>
    <p:sldId id="371" r:id="rId36"/>
    <p:sldId id="341" r:id="rId37"/>
    <p:sldId id="375" r:id="rId38"/>
    <p:sldId id="345" r:id="rId39"/>
    <p:sldId id="370" r:id="rId40"/>
    <p:sldId id="372" r:id="rId41"/>
    <p:sldId id="343" r:id="rId42"/>
    <p:sldId id="344" r:id="rId43"/>
    <p:sldId id="373" r:id="rId44"/>
    <p:sldId id="320" r:id="rId45"/>
    <p:sldId id="360" r:id="rId46"/>
    <p:sldId id="359" r:id="rId47"/>
    <p:sldId id="322" r:id="rId48"/>
    <p:sldId id="362" r:id="rId49"/>
    <p:sldId id="361" r:id="rId50"/>
    <p:sldId id="363" r:id="rId51"/>
    <p:sldId id="323" r:id="rId52"/>
    <p:sldId id="364" r:id="rId53"/>
    <p:sldId id="366" r:id="rId54"/>
    <p:sldId id="365" r:id="rId55"/>
    <p:sldId id="326" r:id="rId56"/>
    <p:sldId id="327" r:id="rId57"/>
    <p:sldId id="328" r:id="rId58"/>
    <p:sldId id="329" r:id="rId59"/>
    <p:sldId id="330" r:id="rId60"/>
    <p:sldId id="331" r:id="rId61"/>
    <p:sldId id="332" r:id="rId62"/>
    <p:sldId id="333" r:id="rId63"/>
    <p:sldId id="334" r:id="rId64"/>
    <p:sldId id="335" r:id="rId65"/>
    <p:sldId id="336" r:id="rId66"/>
    <p:sldId id="337" r:id="rId67"/>
    <p:sldId id="338" r:id="rId68"/>
    <p:sldId id="347" r:id="rId69"/>
    <p:sldId id="348" r:id="rId70"/>
    <p:sldId id="349" r:id="rId71"/>
    <p:sldId id="350" r:id="rId72"/>
    <p:sldId id="351" r:id="rId73"/>
    <p:sldId id="352" r:id="rId74"/>
    <p:sldId id="353" r:id="rId75"/>
    <p:sldId id="354" r:id="rId76"/>
    <p:sldId id="355" r:id="rId77"/>
    <p:sldId id="356" r:id="rId78"/>
    <p:sldId id="357" r:id="rId7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1C11"/>
    <a:srgbClr val="000000"/>
    <a:srgbClr val="FFFF00"/>
    <a:srgbClr val="31859C"/>
    <a:srgbClr val="FF0000"/>
    <a:srgbClr val="003300"/>
    <a:srgbClr val="17375E"/>
    <a:srgbClr val="E46C0A"/>
    <a:srgbClr val="FF3300"/>
    <a:srgbClr val="FF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1" autoAdjust="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slide" Target="slides/slide72.xml"/><Relationship Id="rId84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3EDD6C-D3FC-480A-AEAD-EE60CD8466C7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9BCEF020-5134-4B6B-A56F-6CE62CD2B8E5}">
      <dgm:prSet phldrT="[Text]"/>
      <dgm:spPr/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3EAC4707-163E-402E-824D-C09CA974CC66}" type="parTrans" cxnId="{0BF998E7-35C1-494F-90BA-CBA0F1878CD2}">
      <dgm:prSet/>
      <dgm:spPr/>
      <dgm:t>
        <a:bodyPr/>
        <a:lstStyle/>
        <a:p>
          <a:endParaRPr lang="en-US"/>
        </a:p>
      </dgm:t>
    </dgm:pt>
    <dgm:pt modelId="{4585060D-4E38-40BC-911D-31B14B733FAD}" type="sibTrans" cxnId="{0BF998E7-35C1-494F-90BA-CBA0F1878CD2}">
      <dgm:prSet/>
      <dgm:spPr/>
      <dgm:t>
        <a:bodyPr/>
        <a:lstStyle/>
        <a:p>
          <a:endParaRPr lang="en-US"/>
        </a:p>
      </dgm:t>
    </dgm:pt>
    <dgm:pt modelId="{01F656B0-B7B6-4882-AACA-ECD081662B1C}">
      <dgm:prSet phldrT="[Text]"/>
      <dgm:spPr/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FCF7D3AF-3200-4088-A29C-AD742532AF3A}" type="parTrans" cxnId="{27A5DCDF-EB4E-422C-87D9-960B00665A0C}">
      <dgm:prSet/>
      <dgm:spPr/>
      <dgm:t>
        <a:bodyPr/>
        <a:lstStyle/>
        <a:p>
          <a:endParaRPr lang="en-US"/>
        </a:p>
      </dgm:t>
    </dgm:pt>
    <dgm:pt modelId="{8690932C-339E-4023-B42A-696026B2D2A9}" type="sibTrans" cxnId="{27A5DCDF-EB4E-422C-87D9-960B00665A0C}">
      <dgm:prSet/>
      <dgm:spPr/>
      <dgm:t>
        <a:bodyPr/>
        <a:lstStyle/>
        <a:p>
          <a:endParaRPr lang="en-US"/>
        </a:p>
      </dgm:t>
    </dgm:pt>
    <dgm:pt modelId="{97381D66-A588-4F6F-823D-6B5D53FACDC4}">
      <dgm:prSet phldrT="[Text]"/>
      <dgm:spPr/>
      <dgm:t>
        <a:bodyPr/>
        <a:lstStyle/>
        <a:p>
          <a:r>
            <a:rPr lang="en-US" dirty="0" smtClean="0"/>
            <a:t>Identify</a:t>
          </a:r>
          <a:endParaRPr lang="en-US" dirty="0"/>
        </a:p>
      </dgm:t>
    </dgm:pt>
    <dgm:pt modelId="{953D6B7D-9CD7-4DAA-8002-466414BC4244}" type="parTrans" cxnId="{8B904434-43E4-41F4-B6DD-34E294A5FAFC}">
      <dgm:prSet/>
      <dgm:spPr/>
      <dgm:t>
        <a:bodyPr/>
        <a:lstStyle/>
        <a:p>
          <a:endParaRPr lang="en-US"/>
        </a:p>
      </dgm:t>
    </dgm:pt>
    <dgm:pt modelId="{A512E4C4-E371-4750-B70E-475BCDD5E563}" type="sibTrans" cxnId="{8B904434-43E4-41F4-B6DD-34E294A5FAFC}">
      <dgm:prSet/>
      <dgm:spPr/>
      <dgm:t>
        <a:bodyPr/>
        <a:lstStyle/>
        <a:p>
          <a:endParaRPr lang="en-US"/>
        </a:p>
      </dgm:t>
    </dgm:pt>
    <dgm:pt modelId="{F878FAFE-C2A6-480F-9EE0-941816002BC9}" type="pres">
      <dgm:prSet presAssocID="{413EDD6C-D3FC-480A-AEAD-EE60CD8466C7}" presName="CompostProcess" presStyleCnt="0">
        <dgm:presLayoutVars>
          <dgm:dir/>
          <dgm:resizeHandles val="exact"/>
        </dgm:presLayoutVars>
      </dgm:prSet>
      <dgm:spPr/>
    </dgm:pt>
    <dgm:pt modelId="{298AD536-8776-4548-8A6E-837E0728EF02}" type="pres">
      <dgm:prSet presAssocID="{413EDD6C-D3FC-480A-AEAD-EE60CD8466C7}" presName="arrow" presStyleLbl="bgShp" presStyleIdx="0" presStyleCnt="1"/>
      <dgm:spPr/>
    </dgm:pt>
    <dgm:pt modelId="{010D1922-BE17-4457-B766-B5A2EC9BE9FC}" type="pres">
      <dgm:prSet presAssocID="{413EDD6C-D3FC-480A-AEAD-EE60CD8466C7}" presName="linearProcess" presStyleCnt="0"/>
      <dgm:spPr/>
    </dgm:pt>
    <dgm:pt modelId="{58030DBE-49B3-4378-B0BC-990141E637AF}" type="pres">
      <dgm:prSet presAssocID="{97381D66-A588-4F6F-823D-6B5D53FACDC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8669F-B7FF-4EE2-BBEB-31EEDA894B6C}" type="pres">
      <dgm:prSet presAssocID="{A512E4C4-E371-4750-B70E-475BCDD5E563}" presName="sibTrans" presStyleCnt="0"/>
      <dgm:spPr/>
    </dgm:pt>
    <dgm:pt modelId="{6D64D1B2-154A-4A17-A4F2-A912EF4620CB}" type="pres">
      <dgm:prSet presAssocID="{9BCEF020-5134-4B6B-A56F-6CE62CD2B8E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0858C-5800-43C4-950A-E9A2F5AC2C87}" type="pres">
      <dgm:prSet presAssocID="{4585060D-4E38-40BC-911D-31B14B733FAD}" presName="sibTrans" presStyleCnt="0"/>
      <dgm:spPr/>
    </dgm:pt>
    <dgm:pt modelId="{4886D6D4-2A74-4EBF-A57F-1F197129E0EA}" type="pres">
      <dgm:prSet presAssocID="{01F656B0-B7B6-4882-AACA-ECD081662B1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716E978-8DA4-4CE8-9F0A-CC3DD7EDB5EC}" type="presOf" srcId="{01F656B0-B7B6-4882-AACA-ECD081662B1C}" destId="{4886D6D4-2A74-4EBF-A57F-1F197129E0EA}" srcOrd="0" destOrd="0" presId="urn:microsoft.com/office/officeart/2005/8/layout/hProcess9"/>
    <dgm:cxn modelId="{0BF998E7-35C1-494F-90BA-CBA0F1878CD2}" srcId="{413EDD6C-D3FC-480A-AEAD-EE60CD8466C7}" destId="{9BCEF020-5134-4B6B-A56F-6CE62CD2B8E5}" srcOrd="1" destOrd="0" parTransId="{3EAC4707-163E-402E-824D-C09CA974CC66}" sibTransId="{4585060D-4E38-40BC-911D-31B14B733FAD}"/>
    <dgm:cxn modelId="{5BD72312-7C7B-4A8D-A85B-B235C9134200}" type="presOf" srcId="{97381D66-A588-4F6F-823D-6B5D53FACDC4}" destId="{58030DBE-49B3-4378-B0BC-990141E637AF}" srcOrd="0" destOrd="0" presId="urn:microsoft.com/office/officeart/2005/8/layout/hProcess9"/>
    <dgm:cxn modelId="{F65DC98B-3CC3-4046-A30E-747EA57C7F47}" type="presOf" srcId="{9BCEF020-5134-4B6B-A56F-6CE62CD2B8E5}" destId="{6D64D1B2-154A-4A17-A4F2-A912EF4620CB}" srcOrd="0" destOrd="0" presId="urn:microsoft.com/office/officeart/2005/8/layout/hProcess9"/>
    <dgm:cxn modelId="{8B904434-43E4-41F4-B6DD-34E294A5FAFC}" srcId="{413EDD6C-D3FC-480A-AEAD-EE60CD8466C7}" destId="{97381D66-A588-4F6F-823D-6B5D53FACDC4}" srcOrd="0" destOrd="0" parTransId="{953D6B7D-9CD7-4DAA-8002-466414BC4244}" sibTransId="{A512E4C4-E371-4750-B70E-475BCDD5E563}"/>
    <dgm:cxn modelId="{27A5DCDF-EB4E-422C-87D9-960B00665A0C}" srcId="{413EDD6C-D3FC-480A-AEAD-EE60CD8466C7}" destId="{01F656B0-B7B6-4882-AACA-ECD081662B1C}" srcOrd="2" destOrd="0" parTransId="{FCF7D3AF-3200-4088-A29C-AD742532AF3A}" sibTransId="{8690932C-339E-4023-B42A-696026B2D2A9}"/>
    <dgm:cxn modelId="{5E3BF216-8309-4F67-8B29-9C479FAEADCE}" type="presOf" srcId="{413EDD6C-D3FC-480A-AEAD-EE60CD8466C7}" destId="{F878FAFE-C2A6-480F-9EE0-941816002BC9}" srcOrd="0" destOrd="0" presId="urn:microsoft.com/office/officeart/2005/8/layout/hProcess9"/>
    <dgm:cxn modelId="{5991C256-6F33-4DB7-954C-E21555792561}" type="presParOf" srcId="{F878FAFE-C2A6-480F-9EE0-941816002BC9}" destId="{298AD536-8776-4548-8A6E-837E0728EF02}" srcOrd="0" destOrd="0" presId="urn:microsoft.com/office/officeart/2005/8/layout/hProcess9"/>
    <dgm:cxn modelId="{4D6CA916-5D00-48D4-AE5B-C6946C9F3C8D}" type="presParOf" srcId="{F878FAFE-C2A6-480F-9EE0-941816002BC9}" destId="{010D1922-BE17-4457-B766-B5A2EC9BE9FC}" srcOrd="1" destOrd="0" presId="urn:microsoft.com/office/officeart/2005/8/layout/hProcess9"/>
    <dgm:cxn modelId="{F149E9B9-AFE7-4519-AD72-5C1C9F56F4C8}" type="presParOf" srcId="{010D1922-BE17-4457-B766-B5A2EC9BE9FC}" destId="{58030DBE-49B3-4378-B0BC-990141E637AF}" srcOrd="0" destOrd="0" presId="urn:microsoft.com/office/officeart/2005/8/layout/hProcess9"/>
    <dgm:cxn modelId="{81F088B9-770C-4432-A629-6CE29AECEE79}" type="presParOf" srcId="{010D1922-BE17-4457-B766-B5A2EC9BE9FC}" destId="{D158669F-B7FF-4EE2-BBEB-31EEDA894B6C}" srcOrd="1" destOrd="0" presId="urn:microsoft.com/office/officeart/2005/8/layout/hProcess9"/>
    <dgm:cxn modelId="{85920B99-424D-49A8-A5B2-66BB3BBF57E4}" type="presParOf" srcId="{010D1922-BE17-4457-B766-B5A2EC9BE9FC}" destId="{6D64D1B2-154A-4A17-A4F2-A912EF4620CB}" srcOrd="2" destOrd="0" presId="urn:microsoft.com/office/officeart/2005/8/layout/hProcess9"/>
    <dgm:cxn modelId="{5B24FD25-4419-4449-AAD8-123C9508EB51}" type="presParOf" srcId="{010D1922-BE17-4457-B766-B5A2EC9BE9FC}" destId="{CDC0858C-5800-43C4-950A-E9A2F5AC2C87}" srcOrd="3" destOrd="0" presId="urn:microsoft.com/office/officeart/2005/8/layout/hProcess9"/>
    <dgm:cxn modelId="{95A79D74-9B85-47DE-BC2B-CE45218DBB7A}" type="presParOf" srcId="{010D1922-BE17-4457-B766-B5A2EC9BE9FC}" destId="{4886D6D4-2A74-4EBF-A57F-1F197129E0E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3EDD6C-D3FC-480A-AEAD-EE60CD8466C7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9BCEF020-5134-4B6B-A56F-6CE62CD2B8E5}">
      <dgm:prSet phldrT="[Text]"/>
      <dgm:spPr/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3EAC4707-163E-402E-824D-C09CA974CC66}" type="parTrans" cxnId="{0BF998E7-35C1-494F-90BA-CBA0F1878CD2}">
      <dgm:prSet/>
      <dgm:spPr/>
      <dgm:t>
        <a:bodyPr/>
        <a:lstStyle/>
        <a:p>
          <a:endParaRPr lang="en-US"/>
        </a:p>
      </dgm:t>
    </dgm:pt>
    <dgm:pt modelId="{4585060D-4E38-40BC-911D-31B14B733FAD}" type="sibTrans" cxnId="{0BF998E7-35C1-494F-90BA-CBA0F1878CD2}">
      <dgm:prSet/>
      <dgm:spPr/>
      <dgm:t>
        <a:bodyPr/>
        <a:lstStyle/>
        <a:p>
          <a:endParaRPr lang="en-US"/>
        </a:p>
      </dgm:t>
    </dgm:pt>
    <dgm:pt modelId="{01F656B0-B7B6-4882-AACA-ECD081662B1C}">
      <dgm:prSet phldrT="[Text]"/>
      <dgm:spPr/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FCF7D3AF-3200-4088-A29C-AD742532AF3A}" type="parTrans" cxnId="{27A5DCDF-EB4E-422C-87D9-960B00665A0C}">
      <dgm:prSet/>
      <dgm:spPr/>
      <dgm:t>
        <a:bodyPr/>
        <a:lstStyle/>
        <a:p>
          <a:endParaRPr lang="en-US"/>
        </a:p>
      </dgm:t>
    </dgm:pt>
    <dgm:pt modelId="{8690932C-339E-4023-B42A-696026B2D2A9}" type="sibTrans" cxnId="{27A5DCDF-EB4E-422C-87D9-960B00665A0C}">
      <dgm:prSet/>
      <dgm:spPr/>
      <dgm:t>
        <a:bodyPr/>
        <a:lstStyle/>
        <a:p>
          <a:endParaRPr lang="en-US"/>
        </a:p>
      </dgm:t>
    </dgm:pt>
    <dgm:pt modelId="{97381D66-A588-4F6F-823D-6B5D53FACDC4}">
      <dgm:prSet phldrT="[Text]"/>
      <dgm:spPr/>
      <dgm:t>
        <a:bodyPr/>
        <a:lstStyle/>
        <a:p>
          <a:r>
            <a:rPr lang="en-US" dirty="0" smtClean="0"/>
            <a:t>Identify</a:t>
          </a:r>
          <a:endParaRPr lang="en-US" dirty="0"/>
        </a:p>
      </dgm:t>
    </dgm:pt>
    <dgm:pt modelId="{953D6B7D-9CD7-4DAA-8002-466414BC4244}" type="parTrans" cxnId="{8B904434-43E4-41F4-B6DD-34E294A5FAFC}">
      <dgm:prSet/>
      <dgm:spPr/>
      <dgm:t>
        <a:bodyPr/>
        <a:lstStyle/>
        <a:p>
          <a:endParaRPr lang="en-US"/>
        </a:p>
      </dgm:t>
    </dgm:pt>
    <dgm:pt modelId="{A512E4C4-E371-4750-B70E-475BCDD5E563}" type="sibTrans" cxnId="{8B904434-43E4-41F4-B6DD-34E294A5FAFC}">
      <dgm:prSet/>
      <dgm:spPr/>
      <dgm:t>
        <a:bodyPr/>
        <a:lstStyle/>
        <a:p>
          <a:endParaRPr lang="en-US"/>
        </a:p>
      </dgm:t>
    </dgm:pt>
    <dgm:pt modelId="{F878FAFE-C2A6-480F-9EE0-941816002BC9}" type="pres">
      <dgm:prSet presAssocID="{413EDD6C-D3FC-480A-AEAD-EE60CD8466C7}" presName="CompostProcess" presStyleCnt="0">
        <dgm:presLayoutVars>
          <dgm:dir/>
          <dgm:resizeHandles val="exact"/>
        </dgm:presLayoutVars>
      </dgm:prSet>
      <dgm:spPr/>
    </dgm:pt>
    <dgm:pt modelId="{298AD536-8776-4548-8A6E-837E0728EF02}" type="pres">
      <dgm:prSet presAssocID="{413EDD6C-D3FC-480A-AEAD-EE60CD8466C7}" presName="arrow" presStyleLbl="bgShp" presStyleIdx="0" presStyleCnt="1"/>
      <dgm:spPr/>
    </dgm:pt>
    <dgm:pt modelId="{010D1922-BE17-4457-B766-B5A2EC9BE9FC}" type="pres">
      <dgm:prSet presAssocID="{413EDD6C-D3FC-480A-AEAD-EE60CD8466C7}" presName="linearProcess" presStyleCnt="0"/>
      <dgm:spPr/>
    </dgm:pt>
    <dgm:pt modelId="{58030DBE-49B3-4378-B0BC-990141E637AF}" type="pres">
      <dgm:prSet presAssocID="{97381D66-A588-4F6F-823D-6B5D53FACDC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58669F-B7FF-4EE2-BBEB-31EEDA894B6C}" type="pres">
      <dgm:prSet presAssocID="{A512E4C4-E371-4750-B70E-475BCDD5E563}" presName="sibTrans" presStyleCnt="0"/>
      <dgm:spPr/>
    </dgm:pt>
    <dgm:pt modelId="{6D64D1B2-154A-4A17-A4F2-A912EF4620CB}" type="pres">
      <dgm:prSet presAssocID="{9BCEF020-5134-4B6B-A56F-6CE62CD2B8E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0858C-5800-43C4-950A-E9A2F5AC2C87}" type="pres">
      <dgm:prSet presAssocID="{4585060D-4E38-40BC-911D-31B14B733FAD}" presName="sibTrans" presStyleCnt="0"/>
      <dgm:spPr/>
    </dgm:pt>
    <dgm:pt modelId="{4886D6D4-2A74-4EBF-A57F-1F197129E0EA}" type="pres">
      <dgm:prSet presAssocID="{01F656B0-B7B6-4882-AACA-ECD081662B1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F998E7-35C1-494F-90BA-CBA0F1878CD2}" srcId="{413EDD6C-D3FC-480A-AEAD-EE60CD8466C7}" destId="{9BCEF020-5134-4B6B-A56F-6CE62CD2B8E5}" srcOrd="1" destOrd="0" parTransId="{3EAC4707-163E-402E-824D-C09CA974CC66}" sibTransId="{4585060D-4E38-40BC-911D-31B14B733FAD}"/>
    <dgm:cxn modelId="{231F1B9B-B29B-46E9-B458-659874F9A8FD}" type="presOf" srcId="{413EDD6C-D3FC-480A-AEAD-EE60CD8466C7}" destId="{F878FAFE-C2A6-480F-9EE0-941816002BC9}" srcOrd="0" destOrd="0" presId="urn:microsoft.com/office/officeart/2005/8/layout/hProcess9"/>
    <dgm:cxn modelId="{EBA0552E-A15B-4CC9-978C-78866D624848}" type="presOf" srcId="{01F656B0-B7B6-4882-AACA-ECD081662B1C}" destId="{4886D6D4-2A74-4EBF-A57F-1F197129E0EA}" srcOrd="0" destOrd="0" presId="urn:microsoft.com/office/officeart/2005/8/layout/hProcess9"/>
    <dgm:cxn modelId="{D9BBB6CF-6CEF-469E-83EC-D70C37801381}" type="presOf" srcId="{97381D66-A588-4F6F-823D-6B5D53FACDC4}" destId="{58030DBE-49B3-4378-B0BC-990141E637AF}" srcOrd="0" destOrd="0" presId="urn:microsoft.com/office/officeart/2005/8/layout/hProcess9"/>
    <dgm:cxn modelId="{8B904434-43E4-41F4-B6DD-34E294A5FAFC}" srcId="{413EDD6C-D3FC-480A-AEAD-EE60CD8466C7}" destId="{97381D66-A588-4F6F-823D-6B5D53FACDC4}" srcOrd="0" destOrd="0" parTransId="{953D6B7D-9CD7-4DAA-8002-466414BC4244}" sibTransId="{A512E4C4-E371-4750-B70E-475BCDD5E563}"/>
    <dgm:cxn modelId="{27A5DCDF-EB4E-422C-87D9-960B00665A0C}" srcId="{413EDD6C-D3FC-480A-AEAD-EE60CD8466C7}" destId="{01F656B0-B7B6-4882-AACA-ECD081662B1C}" srcOrd="2" destOrd="0" parTransId="{FCF7D3AF-3200-4088-A29C-AD742532AF3A}" sibTransId="{8690932C-339E-4023-B42A-696026B2D2A9}"/>
    <dgm:cxn modelId="{F98EDA3A-4178-45B0-939C-2C016BA749DF}" type="presOf" srcId="{9BCEF020-5134-4B6B-A56F-6CE62CD2B8E5}" destId="{6D64D1B2-154A-4A17-A4F2-A912EF4620CB}" srcOrd="0" destOrd="0" presId="urn:microsoft.com/office/officeart/2005/8/layout/hProcess9"/>
    <dgm:cxn modelId="{C966F0E2-9705-4225-A1A6-5211AD1E595E}" type="presParOf" srcId="{F878FAFE-C2A6-480F-9EE0-941816002BC9}" destId="{298AD536-8776-4548-8A6E-837E0728EF02}" srcOrd="0" destOrd="0" presId="urn:microsoft.com/office/officeart/2005/8/layout/hProcess9"/>
    <dgm:cxn modelId="{FAD01AFB-8278-4FE5-91BD-A041E95CCBAE}" type="presParOf" srcId="{F878FAFE-C2A6-480F-9EE0-941816002BC9}" destId="{010D1922-BE17-4457-B766-B5A2EC9BE9FC}" srcOrd="1" destOrd="0" presId="urn:microsoft.com/office/officeart/2005/8/layout/hProcess9"/>
    <dgm:cxn modelId="{79058551-22EA-4C40-8A32-5008DBEABEC8}" type="presParOf" srcId="{010D1922-BE17-4457-B766-B5A2EC9BE9FC}" destId="{58030DBE-49B3-4378-B0BC-990141E637AF}" srcOrd="0" destOrd="0" presId="urn:microsoft.com/office/officeart/2005/8/layout/hProcess9"/>
    <dgm:cxn modelId="{0F58AA70-365F-4198-B596-AF86F3298798}" type="presParOf" srcId="{010D1922-BE17-4457-B766-B5A2EC9BE9FC}" destId="{D158669F-B7FF-4EE2-BBEB-31EEDA894B6C}" srcOrd="1" destOrd="0" presId="urn:microsoft.com/office/officeart/2005/8/layout/hProcess9"/>
    <dgm:cxn modelId="{E4A547E5-5B21-4B6D-B199-8F3E50A76BC1}" type="presParOf" srcId="{010D1922-BE17-4457-B766-B5A2EC9BE9FC}" destId="{6D64D1B2-154A-4A17-A4F2-A912EF4620CB}" srcOrd="2" destOrd="0" presId="urn:microsoft.com/office/officeart/2005/8/layout/hProcess9"/>
    <dgm:cxn modelId="{8D1ADE3B-4E18-49FD-BDFE-196E5A420324}" type="presParOf" srcId="{010D1922-BE17-4457-B766-B5A2EC9BE9FC}" destId="{CDC0858C-5800-43C4-950A-E9A2F5AC2C87}" srcOrd="3" destOrd="0" presId="urn:microsoft.com/office/officeart/2005/8/layout/hProcess9"/>
    <dgm:cxn modelId="{A6B4C458-D9AA-424E-AF23-56F61BFD646A}" type="presParOf" srcId="{010D1922-BE17-4457-B766-B5A2EC9BE9FC}" destId="{4886D6D4-2A74-4EBF-A57F-1F197129E0E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3EDD6C-D3FC-480A-AEAD-EE60CD8466C7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9A48468B-EA79-46E8-BB8B-DD580707C3B6}">
      <dgm:prSet phldrT="[Text]"/>
      <dgm:spPr>
        <a:solidFill>
          <a:srgbClr val="E46C0A"/>
        </a:solidFill>
      </dgm:spPr>
      <dgm:t>
        <a:bodyPr/>
        <a:lstStyle/>
        <a:p>
          <a:r>
            <a:rPr lang="en-US" dirty="0" smtClean="0"/>
            <a:t>Identify</a:t>
          </a:r>
          <a:endParaRPr lang="en-US" dirty="0"/>
        </a:p>
      </dgm:t>
    </dgm:pt>
    <dgm:pt modelId="{F132400B-4934-497E-BECA-228F64F73DD5}" type="parTrans" cxnId="{069C2922-140B-40FA-B2F8-85634828B647}">
      <dgm:prSet/>
      <dgm:spPr/>
      <dgm:t>
        <a:bodyPr/>
        <a:lstStyle/>
        <a:p>
          <a:endParaRPr lang="en-US"/>
        </a:p>
      </dgm:t>
    </dgm:pt>
    <dgm:pt modelId="{9B9E9D20-BCF1-43D5-83A5-CE6B994F2EA1}" type="sibTrans" cxnId="{069C2922-140B-40FA-B2F8-85634828B647}">
      <dgm:prSet/>
      <dgm:spPr/>
      <dgm:t>
        <a:bodyPr/>
        <a:lstStyle/>
        <a:p>
          <a:endParaRPr lang="en-US"/>
        </a:p>
      </dgm:t>
    </dgm:pt>
    <dgm:pt modelId="{9BCEF020-5134-4B6B-A56F-6CE62CD2B8E5}">
      <dgm:prSet phldrT="[Text]"/>
      <dgm:spPr/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3EAC4707-163E-402E-824D-C09CA974CC66}" type="parTrans" cxnId="{0BF998E7-35C1-494F-90BA-CBA0F1878CD2}">
      <dgm:prSet/>
      <dgm:spPr/>
      <dgm:t>
        <a:bodyPr/>
        <a:lstStyle/>
        <a:p>
          <a:endParaRPr lang="en-US"/>
        </a:p>
      </dgm:t>
    </dgm:pt>
    <dgm:pt modelId="{4585060D-4E38-40BC-911D-31B14B733FAD}" type="sibTrans" cxnId="{0BF998E7-35C1-494F-90BA-CBA0F1878CD2}">
      <dgm:prSet/>
      <dgm:spPr/>
      <dgm:t>
        <a:bodyPr/>
        <a:lstStyle/>
        <a:p>
          <a:endParaRPr lang="en-US"/>
        </a:p>
      </dgm:t>
    </dgm:pt>
    <dgm:pt modelId="{01F656B0-B7B6-4882-AACA-ECD081662B1C}">
      <dgm:prSet phldrT="[Text]"/>
      <dgm:spPr/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FCF7D3AF-3200-4088-A29C-AD742532AF3A}" type="parTrans" cxnId="{27A5DCDF-EB4E-422C-87D9-960B00665A0C}">
      <dgm:prSet/>
      <dgm:spPr/>
      <dgm:t>
        <a:bodyPr/>
        <a:lstStyle/>
        <a:p>
          <a:endParaRPr lang="en-US"/>
        </a:p>
      </dgm:t>
    </dgm:pt>
    <dgm:pt modelId="{8690932C-339E-4023-B42A-696026B2D2A9}" type="sibTrans" cxnId="{27A5DCDF-EB4E-422C-87D9-960B00665A0C}">
      <dgm:prSet/>
      <dgm:spPr/>
      <dgm:t>
        <a:bodyPr/>
        <a:lstStyle/>
        <a:p>
          <a:endParaRPr lang="en-US"/>
        </a:p>
      </dgm:t>
    </dgm:pt>
    <dgm:pt modelId="{F878FAFE-C2A6-480F-9EE0-941816002BC9}" type="pres">
      <dgm:prSet presAssocID="{413EDD6C-D3FC-480A-AEAD-EE60CD8466C7}" presName="CompostProcess" presStyleCnt="0">
        <dgm:presLayoutVars>
          <dgm:dir/>
          <dgm:resizeHandles val="exact"/>
        </dgm:presLayoutVars>
      </dgm:prSet>
      <dgm:spPr/>
    </dgm:pt>
    <dgm:pt modelId="{298AD536-8776-4548-8A6E-837E0728EF02}" type="pres">
      <dgm:prSet presAssocID="{413EDD6C-D3FC-480A-AEAD-EE60CD8466C7}" presName="arrow" presStyleLbl="bgShp" presStyleIdx="0" presStyleCnt="1"/>
      <dgm:spPr/>
    </dgm:pt>
    <dgm:pt modelId="{010D1922-BE17-4457-B766-B5A2EC9BE9FC}" type="pres">
      <dgm:prSet presAssocID="{413EDD6C-D3FC-480A-AEAD-EE60CD8466C7}" presName="linearProcess" presStyleCnt="0"/>
      <dgm:spPr/>
    </dgm:pt>
    <dgm:pt modelId="{05F436B1-D591-4938-B4AD-D81BE5A73764}" type="pres">
      <dgm:prSet presAssocID="{9A48468B-EA79-46E8-BB8B-DD580707C3B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8EFEDD-76FB-411C-9A1E-5AA4DD1ED74D}" type="pres">
      <dgm:prSet presAssocID="{9B9E9D20-BCF1-43D5-83A5-CE6B994F2EA1}" presName="sibTrans" presStyleCnt="0"/>
      <dgm:spPr/>
    </dgm:pt>
    <dgm:pt modelId="{6D64D1B2-154A-4A17-A4F2-A912EF4620CB}" type="pres">
      <dgm:prSet presAssocID="{9BCEF020-5134-4B6B-A56F-6CE62CD2B8E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0858C-5800-43C4-950A-E9A2F5AC2C87}" type="pres">
      <dgm:prSet presAssocID="{4585060D-4E38-40BC-911D-31B14B733FAD}" presName="sibTrans" presStyleCnt="0"/>
      <dgm:spPr/>
    </dgm:pt>
    <dgm:pt modelId="{4886D6D4-2A74-4EBF-A57F-1F197129E0EA}" type="pres">
      <dgm:prSet presAssocID="{01F656B0-B7B6-4882-AACA-ECD081662B1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6D2F46-5CE7-43BA-A425-EAF7C4FBE0A5}" type="presOf" srcId="{01F656B0-B7B6-4882-AACA-ECD081662B1C}" destId="{4886D6D4-2A74-4EBF-A57F-1F197129E0EA}" srcOrd="0" destOrd="0" presId="urn:microsoft.com/office/officeart/2005/8/layout/hProcess9"/>
    <dgm:cxn modelId="{50FBB02D-30D1-457E-B366-C2723904617B}" type="presOf" srcId="{9A48468B-EA79-46E8-BB8B-DD580707C3B6}" destId="{05F436B1-D591-4938-B4AD-D81BE5A73764}" srcOrd="0" destOrd="0" presId="urn:microsoft.com/office/officeart/2005/8/layout/hProcess9"/>
    <dgm:cxn modelId="{0BF998E7-35C1-494F-90BA-CBA0F1878CD2}" srcId="{413EDD6C-D3FC-480A-AEAD-EE60CD8466C7}" destId="{9BCEF020-5134-4B6B-A56F-6CE62CD2B8E5}" srcOrd="1" destOrd="0" parTransId="{3EAC4707-163E-402E-824D-C09CA974CC66}" sibTransId="{4585060D-4E38-40BC-911D-31B14B733FAD}"/>
    <dgm:cxn modelId="{593C952C-16A2-404E-84EC-85DA4159566B}" type="presOf" srcId="{413EDD6C-D3FC-480A-AEAD-EE60CD8466C7}" destId="{F878FAFE-C2A6-480F-9EE0-941816002BC9}" srcOrd="0" destOrd="0" presId="urn:microsoft.com/office/officeart/2005/8/layout/hProcess9"/>
    <dgm:cxn modelId="{58CF6D5F-2D77-44F9-81AE-F11E620BCC4A}" type="presOf" srcId="{9BCEF020-5134-4B6B-A56F-6CE62CD2B8E5}" destId="{6D64D1B2-154A-4A17-A4F2-A912EF4620CB}" srcOrd="0" destOrd="0" presId="urn:microsoft.com/office/officeart/2005/8/layout/hProcess9"/>
    <dgm:cxn modelId="{27A5DCDF-EB4E-422C-87D9-960B00665A0C}" srcId="{413EDD6C-D3FC-480A-AEAD-EE60CD8466C7}" destId="{01F656B0-B7B6-4882-AACA-ECD081662B1C}" srcOrd="2" destOrd="0" parTransId="{FCF7D3AF-3200-4088-A29C-AD742532AF3A}" sibTransId="{8690932C-339E-4023-B42A-696026B2D2A9}"/>
    <dgm:cxn modelId="{069C2922-140B-40FA-B2F8-85634828B647}" srcId="{413EDD6C-D3FC-480A-AEAD-EE60CD8466C7}" destId="{9A48468B-EA79-46E8-BB8B-DD580707C3B6}" srcOrd="0" destOrd="0" parTransId="{F132400B-4934-497E-BECA-228F64F73DD5}" sibTransId="{9B9E9D20-BCF1-43D5-83A5-CE6B994F2EA1}"/>
    <dgm:cxn modelId="{728EA742-5C91-4058-9A04-501E74FC983E}" type="presParOf" srcId="{F878FAFE-C2A6-480F-9EE0-941816002BC9}" destId="{298AD536-8776-4548-8A6E-837E0728EF02}" srcOrd="0" destOrd="0" presId="urn:microsoft.com/office/officeart/2005/8/layout/hProcess9"/>
    <dgm:cxn modelId="{C781BA16-9A94-41B0-A412-82E82E363E08}" type="presParOf" srcId="{F878FAFE-C2A6-480F-9EE0-941816002BC9}" destId="{010D1922-BE17-4457-B766-B5A2EC9BE9FC}" srcOrd="1" destOrd="0" presId="urn:microsoft.com/office/officeart/2005/8/layout/hProcess9"/>
    <dgm:cxn modelId="{FB58C6F4-B23B-4CDA-BB7B-F7F0EF9909BC}" type="presParOf" srcId="{010D1922-BE17-4457-B766-B5A2EC9BE9FC}" destId="{05F436B1-D591-4938-B4AD-D81BE5A73764}" srcOrd="0" destOrd="0" presId="urn:microsoft.com/office/officeart/2005/8/layout/hProcess9"/>
    <dgm:cxn modelId="{09FCA240-DC3F-4F44-ACF4-D9D54DDEA8DB}" type="presParOf" srcId="{010D1922-BE17-4457-B766-B5A2EC9BE9FC}" destId="{D88EFEDD-76FB-411C-9A1E-5AA4DD1ED74D}" srcOrd="1" destOrd="0" presId="urn:microsoft.com/office/officeart/2005/8/layout/hProcess9"/>
    <dgm:cxn modelId="{FAF35FF3-4FAE-40DB-A13C-C9BDC079CF29}" type="presParOf" srcId="{010D1922-BE17-4457-B766-B5A2EC9BE9FC}" destId="{6D64D1B2-154A-4A17-A4F2-A912EF4620CB}" srcOrd="2" destOrd="0" presId="urn:microsoft.com/office/officeart/2005/8/layout/hProcess9"/>
    <dgm:cxn modelId="{0BD5E816-8497-41BF-822F-8CE9A00F72CB}" type="presParOf" srcId="{010D1922-BE17-4457-B766-B5A2EC9BE9FC}" destId="{CDC0858C-5800-43C4-950A-E9A2F5AC2C87}" srcOrd="3" destOrd="0" presId="urn:microsoft.com/office/officeart/2005/8/layout/hProcess9"/>
    <dgm:cxn modelId="{4848B955-555D-4EA7-B6B7-C10ED6FCA3BA}" type="presParOf" srcId="{010D1922-BE17-4457-B766-B5A2EC9BE9FC}" destId="{4886D6D4-2A74-4EBF-A57F-1F197129E0E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3EDD6C-D3FC-480A-AEAD-EE60CD8466C7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9A48468B-EA79-46E8-BB8B-DD580707C3B6}">
      <dgm:prSet phldrT="[Text]"/>
      <dgm:spPr/>
      <dgm:t>
        <a:bodyPr/>
        <a:lstStyle/>
        <a:p>
          <a:r>
            <a:rPr lang="en-US" dirty="0" smtClean="0"/>
            <a:t>Identify</a:t>
          </a:r>
          <a:endParaRPr lang="en-US" dirty="0"/>
        </a:p>
      </dgm:t>
    </dgm:pt>
    <dgm:pt modelId="{F132400B-4934-497E-BECA-228F64F73DD5}" type="parTrans" cxnId="{069C2922-140B-40FA-B2F8-85634828B647}">
      <dgm:prSet/>
      <dgm:spPr/>
      <dgm:t>
        <a:bodyPr/>
        <a:lstStyle/>
        <a:p>
          <a:endParaRPr lang="en-US"/>
        </a:p>
      </dgm:t>
    </dgm:pt>
    <dgm:pt modelId="{9B9E9D20-BCF1-43D5-83A5-CE6B994F2EA1}" type="sibTrans" cxnId="{069C2922-140B-40FA-B2F8-85634828B647}">
      <dgm:prSet/>
      <dgm:spPr/>
      <dgm:t>
        <a:bodyPr/>
        <a:lstStyle/>
        <a:p>
          <a:endParaRPr lang="en-US"/>
        </a:p>
      </dgm:t>
    </dgm:pt>
    <dgm:pt modelId="{9BCEF020-5134-4B6B-A56F-6CE62CD2B8E5}">
      <dgm:prSet phldrT="[Text]"/>
      <dgm:spPr>
        <a:solidFill>
          <a:srgbClr val="E46C0A"/>
        </a:solidFill>
      </dgm:spPr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3EAC4707-163E-402E-824D-C09CA974CC66}" type="parTrans" cxnId="{0BF998E7-35C1-494F-90BA-CBA0F1878CD2}">
      <dgm:prSet/>
      <dgm:spPr/>
      <dgm:t>
        <a:bodyPr/>
        <a:lstStyle/>
        <a:p>
          <a:endParaRPr lang="en-US"/>
        </a:p>
      </dgm:t>
    </dgm:pt>
    <dgm:pt modelId="{4585060D-4E38-40BC-911D-31B14B733FAD}" type="sibTrans" cxnId="{0BF998E7-35C1-494F-90BA-CBA0F1878CD2}">
      <dgm:prSet/>
      <dgm:spPr/>
      <dgm:t>
        <a:bodyPr/>
        <a:lstStyle/>
        <a:p>
          <a:endParaRPr lang="en-US"/>
        </a:p>
      </dgm:t>
    </dgm:pt>
    <dgm:pt modelId="{01F656B0-B7B6-4882-AACA-ECD081662B1C}">
      <dgm:prSet phldrT="[Text]"/>
      <dgm:spPr/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FCF7D3AF-3200-4088-A29C-AD742532AF3A}" type="parTrans" cxnId="{27A5DCDF-EB4E-422C-87D9-960B00665A0C}">
      <dgm:prSet/>
      <dgm:spPr/>
      <dgm:t>
        <a:bodyPr/>
        <a:lstStyle/>
        <a:p>
          <a:endParaRPr lang="en-US"/>
        </a:p>
      </dgm:t>
    </dgm:pt>
    <dgm:pt modelId="{8690932C-339E-4023-B42A-696026B2D2A9}" type="sibTrans" cxnId="{27A5DCDF-EB4E-422C-87D9-960B00665A0C}">
      <dgm:prSet/>
      <dgm:spPr/>
      <dgm:t>
        <a:bodyPr/>
        <a:lstStyle/>
        <a:p>
          <a:endParaRPr lang="en-US"/>
        </a:p>
      </dgm:t>
    </dgm:pt>
    <dgm:pt modelId="{F878FAFE-C2A6-480F-9EE0-941816002BC9}" type="pres">
      <dgm:prSet presAssocID="{413EDD6C-D3FC-480A-AEAD-EE60CD8466C7}" presName="CompostProcess" presStyleCnt="0">
        <dgm:presLayoutVars>
          <dgm:dir/>
          <dgm:resizeHandles val="exact"/>
        </dgm:presLayoutVars>
      </dgm:prSet>
      <dgm:spPr/>
    </dgm:pt>
    <dgm:pt modelId="{298AD536-8776-4548-8A6E-837E0728EF02}" type="pres">
      <dgm:prSet presAssocID="{413EDD6C-D3FC-480A-AEAD-EE60CD8466C7}" presName="arrow" presStyleLbl="bgShp" presStyleIdx="0" presStyleCnt="1"/>
      <dgm:spPr/>
    </dgm:pt>
    <dgm:pt modelId="{010D1922-BE17-4457-B766-B5A2EC9BE9FC}" type="pres">
      <dgm:prSet presAssocID="{413EDD6C-D3FC-480A-AEAD-EE60CD8466C7}" presName="linearProcess" presStyleCnt="0"/>
      <dgm:spPr/>
    </dgm:pt>
    <dgm:pt modelId="{05F436B1-D591-4938-B4AD-D81BE5A73764}" type="pres">
      <dgm:prSet presAssocID="{9A48468B-EA79-46E8-BB8B-DD580707C3B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8EFEDD-76FB-411C-9A1E-5AA4DD1ED74D}" type="pres">
      <dgm:prSet presAssocID="{9B9E9D20-BCF1-43D5-83A5-CE6B994F2EA1}" presName="sibTrans" presStyleCnt="0"/>
      <dgm:spPr/>
    </dgm:pt>
    <dgm:pt modelId="{6D64D1B2-154A-4A17-A4F2-A912EF4620CB}" type="pres">
      <dgm:prSet presAssocID="{9BCEF020-5134-4B6B-A56F-6CE62CD2B8E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0858C-5800-43C4-950A-E9A2F5AC2C87}" type="pres">
      <dgm:prSet presAssocID="{4585060D-4E38-40BC-911D-31B14B733FAD}" presName="sibTrans" presStyleCnt="0"/>
      <dgm:spPr/>
    </dgm:pt>
    <dgm:pt modelId="{4886D6D4-2A74-4EBF-A57F-1F197129E0EA}" type="pres">
      <dgm:prSet presAssocID="{01F656B0-B7B6-4882-AACA-ECD081662B1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455F733-A2AF-455E-8E47-4F37E84451CA}" type="presOf" srcId="{9A48468B-EA79-46E8-BB8B-DD580707C3B6}" destId="{05F436B1-D591-4938-B4AD-D81BE5A73764}" srcOrd="0" destOrd="0" presId="urn:microsoft.com/office/officeart/2005/8/layout/hProcess9"/>
    <dgm:cxn modelId="{B7D36F35-DFD9-496C-B4C3-06BC79A50CE9}" type="presOf" srcId="{413EDD6C-D3FC-480A-AEAD-EE60CD8466C7}" destId="{F878FAFE-C2A6-480F-9EE0-941816002BC9}" srcOrd="0" destOrd="0" presId="urn:microsoft.com/office/officeart/2005/8/layout/hProcess9"/>
    <dgm:cxn modelId="{0BF998E7-35C1-494F-90BA-CBA0F1878CD2}" srcId="{413EDD6C-D3FC-480A-AEAD-EE60CD8466C7}" destId="{9BCEF020-5134-4B6B-A56F-6CE62CD2B8E5}" srcOrd="1" destOrd="0" parTransId="{3EAC4707-163E-402E-824D-C09CA974CC66}" sibTransId="{4585060D-4E38-40BC-911D-31B14B733FAD}"/>
    <dgm:cxn modelId="{0062620A-A3BB-4442-ADC4-2BEA61C616BB}" type="presOf" srcId="{01F656B0-B7B6-4882-AACA-ECD081662B1C}" destId="{4886D6D4-2A74-4EBF-A57F-1F197129E0EA}" srcOrd="0" destOrd="0" presId="urn:microsoft.com/office/officeart/2005/8/layout/hProcess9"/>
    <dgm:cxn modelId="{76A34507-5060-4F67-913C-4125B1D60DF4}" type="presOf" srcId="{9BCEF020-5134-4B6B-A56F-6CE62CD2B8E5}" destId="{6D64D1B2-154A-4A17-A4F2-A912EF4620CB}" srcOrd="0" destOrd="0" presId="urn:microsoft.com/office/officeart/2005/8/layout/hProcess9"/>
    <dgm:cxn modelId="{27A5DCDF-EB4E-422C-87D9-960B00665A0C}" srcId="{413EDD6C-D3FC-480A-AEAD-EE60CD8466C7}" destId="{01F656B0-B7B6-4882-AACA-ECD081662B1C}" srcOrd="2" destOrd="0" parTransId="{FCF7D3AF-3200-4088-A29C-AD742532AF3A}" sibTransId="{8690932C-339E-4023-B42A-696026B2D2A9}"/>
    <dgm:cxn modelId="{069C2922-140B-40FA-B2F8-85634828B647}" srcId="{413EDD6C-D3FC-480A-AEAD-EE60CD8466C7}" destId="{9A48468B-EA79-46E8-BB8B-DD580707C3B6}" srcOrd="0" destOrd="0" parTransId="{F132400B-4934-497E-BECA-228F64F73DD5}" sibTransId="{9B9E9D20-BCF1-43D5-83A5-CE6B994F2EA1}"/>
    <dgm:cxn modelId="{359BA375-4F27-4BC3-90EC-DA04FF7D8079}" type="presParOf" srcId="{F878FAFE-C2A6-480F-9EE0-941816002BC9}" destId="{298AD536-8776-4548-8A6E-837E0728EF02}" srcOrd="0" destOrd="0" presId="urn:microsoft.com/office/officeart/2005/8/layout/hProcess9"/>
    <dgm:cxn modelId="{F09A626C-592F-4FB5-91F5-B8EA724BFCCE}" type="presParOf" srcId="{F878FAFE-C2A6-480F-9EE0-941816002BC9}" destId="{010D1922-BE17-4457-B766-B5A2EC9BE9FC}" srcOrd="1" destOrd="0" presId="urn:microsoft.com/office/officeart/2005/8/layout/hProcess9"/>
    <dgm:cxn modelId="{92B683B4-A99E-43AA-AC92-99972DDE7F24}" type="presParOf" srcId="{010D1922-BE17-4457-B766-B5A2EC9BE9FC}" destId="{05F436B1-D591-4938-B4AD-D81BE5A73764}" srcOrd="0" destOrd="0" presId="urn:microsoft.com/office/officeart/2005/8/layout/hProcess9"/>
    <dgm:cxn modelId="{C5EE885C-6717-4670-A157-61EBA621DA4F}" type="presParOf" srcId="{010D1922-BE17-4457-B766-B5A2EC9BE9FC}" destId="{D88EFEDD-76FB-411C-9A1E-5AA4DD1ED74D}" srcOrd="1" destOrd="0" presId="urn:microsoft.com/office/officeart/2005/8/layout/hProcess9"/>
    <dgm:cxn modelId="{1F4D00E0-87AD-464F-8B75-D1EE04B94B46}" type="presParOf" srcId="{010D1922-BE17-4457-B766-B5A2EC9BE9FC}" destId="{6D64D1B2-154A-4A17-A4F2-A912EF4620CB}" srcOrd="2" destOrd="0" presId="urn:microsoft.com/office/officeart/2005/8/layout/hProcess9"/>
    <dgm:cxn modelId="{466B7157-33C1-431C-ABC8-97C371D632F9}" type="presParOf" srcId="{010D1922-BE17-4457-B766-B5A2EC9BE9FC}" destId="{CDC0858C-5800-43C4-950A-E9A2F5AC2C87}" srcOrd="3" destOrd="0" presId="urn:microsoft.com/office/officeart/2005/8/layout/hProcess9"/>
    <dgm:cxn modelId="{A5DF2C48-602E-4728-BF93-679794210C19}" type="presParOf" srcId="{010D1922-BE17-4457-B766-B5A2EC9BE9FC}" destId="{4886D6D4-2A74-4EBF-A57F-1F197129E0E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13EDD6C-D3FC-480A-AEAD-EE60CD8466C7}" type="doc">
      <dgm:prSet loTypeId="urn:microsoft.com/office/officeart/2005/8/layout/hProcess9" loCatId="process" qsTypeId="urn:microsoft.com/office/officeart/2005/8/quickstyle/3d2" qsCatId="3D" csTypeId="urn:microsoft.com/office/officeart/2005/8/colors/accent1_2" csCatId="accent1" phldr="1"/>
      <dgm:spPr/>
    </dgm:pt>
    <dgm:pt modelId="{9A48468B-EA79-46E8-BB8B-DD580707C3B6}">
      <dgm:prSet phldrT="[Text]"/>
      <dgm:spPr/>
      <dgm:t>
        <a:bodyPr/>
        <a:lstStyle/>
        <a:p>
          <a:r>
            <a:rPr lang="en-US" dirty="0" smtClean="0"/>
            <a:t>Identify</a:t>
          </a:r>
          <a:endParaRPr lang="en-US" dirty="0"/>
        </a:p>
      </dgm:t>
    </dgm:pt>
    <dgm:pt modelId="{F132400B-4934-497E-BECA-228F64F73DD5}" type="parTrans" cxnId="{069C2922-140B-40FA-B2F8-85634828B647}">
      <dgm:prSet/>
      <dgm:spPr/>
      <dgm:t>
        <a:bodyPr/>
        <a:lstStyle/>
        <a:p>
          <a:endParaRPr lang="en-US"/>
        </a:p>
      </dgm:t>
    </dgm:pt>
    <dgm:pt modelId="{9B9E9D20-BCF1-43D5-83A5-CE6B994F2EA1}" type="sibTrans" cxnId="{069C2922-140B-40FA-B2F8-85634828B647}">
      <dgm:prSet/>
      <dgm:spPr/>
      <dgm:t>
        <a:bodyPr/>
        <a:lstStyle/>
        <a:p>
          <a:endParaRPr lang="en-US"/>
        </a:p>
      </dgm:t>
    </dgm:pt>
    <dgm:pt modelId="{9BCEF020-5134-4B6B-A56F-6CE62CD2B8E5}">
      <dgm:prSet phldrT="[Text]"/>
      <dgm:spPr/>
      <dgm:t>
        <a:bodyPr/>
        <a:lstStyle/>
        <a:p>
          <a:r>
            <a:rPr lang="en-US" dirty="0" smtClean="0"/>
            <a:t>Immobilize</a:t>
          </a:r>
          <a:endParaRPr lang="en-US" dirty="0"/>
        </a:p>
      </dgm:t>
    </dgm:pt>
    <dgm:pt modelId="{3EAC4707-163E-402E-824D-C09CA974CC66}" type="parTrans" cxnId="{0BF998E7-35C1-494F-90BA-CBA0F1878CD2}">
      <dgm:prSet/>
      <dgm:spPr/>
      <dgm:t>
        <a:bodyPr/>
        <a:lstStyle/>
        <a:p>
          <a:endParaRPr lang="en-US"/>
        </a:p>
      </dgm:t>
    </dgm:pt>
    <dgm:pt modelId="{4585060D-4E38-40BC-911D-31B14B733FAD}" type="sibTrans" cxnId="{0BF998E7-35C1-494F-90BA-CBA0F1878CD2}">
      <dgm:prSet/>
      <dgm:spPr/>
      <dgm:t>
        <a:bodyPr/>
        <a:lstStyle/>
        <a:p>
          <a:endParaRPr lang="en-US"/>
        </a:p>
      </dgm:t>
    </dgm:pt>
    <dgm:pt modelId="{01F656B0-B7B6-4882-AACA-ECD081662B1C}">
      <dgm:prSet phldrT="[Text]"/>
      <dgm:spPr>
        <a:solidFill>
          <a:srgbClr val="E46C0A"/>
        </a:solidFill>
      </dgm:spPr>
      <dgm:t>
        <a:bodyPr/>
        <a:lstStyle/>
        <a:p>
          <a:r>
            <a:rPr lang="en-US" dirty="0" smtClean="0"/>
            <a:t>Disable</a:t>
          </a:r>
          <a:endParaRPr lang="en-US" dirty="0"/>
        </a:p>
      </dgm:t>
    </dgm:pt>
    <dgm:pt modelId="{FCF7D3AF-3200-4088-A29C-AD742532AF3A}" type="parTrans" cxnId="{27A5DCDF-EB4E-422C-87D9-960B00665A0C}">
      <dgm:prSet/>
      <dgm:spPr/>
      <dgm:t>
        <a:bodyPr/>
        <a:lstStyle/>
        <a:p>
          <a:endParaRPr lang="en-US"/>
        </a:p>
      </dgm:t>
    </dgm:pt>
    <dgm:pt modelId="{8690932C-339E-4023-B42A-696026B2D2A9}" type="sibTrans" cxnId="{27A5DCDF-EB4E-422C-87D9-960B00665A0C}">
      <dgm:prSet/>
      <dgm:spPr/>
      <dgm:t>
        <a:bodyPr/>
        <a:lstStyle/>
        <a:p>
          <a:endParaRPr lang="en-US"/>
        </a:p>
      </dgm:t>
    </dgm:pt>
    <dgm:pt modelId="{F878FAFE-C2A6-480F-9EE0-941816002BC9}" type="pres">
      <dgm:prSet presAssocID="{413EDD6C-D3FC-480A-AEAD-EE60CD8466C7}" presName="CompostProcess" presStyleCnt="0">
        <dgm:presLayoutVars>
          <dgm:dir/>
          <dgm:resizeHandles val="exact"/>
        </dgm:presLayoutVars>
      </dgm:prSet>
      <dgm:spPr/>
    </dgm:pt>
    <dgm:pt modelId="{298AD536-8776-4548-8A6E-837E0728EF02}" type="pres">
      <dgm:prSet presAssocID="{413EDD6C-D3FC-480A-AEAD-EE60CD8466C7}" presName="arrow" presStyleLbl="bgShp" presStyleIdx="0" presStyleCnt="1"/>
      <dgm:spPr/>
    </dgm:pt>
    <dgm:pt modelId="{010D1922-BE17-4457-B766-B5A2EC9BE9FC}" type="pres">
      <dgm:prSet presAssocID="{413EDD6C-D3FC-480A-AEAD-EE60CD8466C7}" presName="linearProcess" presStyleCnt="0"/>
      <dgm:spPr/>
    </dgm:pt>
    <dgm:pt modelId="{05F436B1-D591-4938-B4AD-D81BE5A73764}" type="pres">
      <dgm:prSet presAssocID="{9A48468B-EA79-46E8-BB8B-DD580707C3B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8EFEDD-76FB-411C-9A1E-5AA4DD1ED74D}" type="pres">
      <dgm:prSet presAssocID="{9B9E9D20-BCF1-43D5-83A5-CE6B994F2EA1}" presName="sibTrans" presStyleCnt="0"/>
      <dgm:spPr/>
    </dgm:pt>
    <dgm:pt modelId="{6D64D1B2-154A-4A17-A4F2-A912EF4620CB}" type="pres">
      <dgm:prSet presAssocID="{9BCEF020-5134-4B6B-A56F-6CE62CD2B8E5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C0858C-5800-43C4-950A-E9A2F5AC2C87}" type="pres">
      <dgm:prSet presAssocID="{4585060D-4E38-40BC-911D-31B14B733FAD}" presName="sibTrans" presStyleCnt="0"/>
      <dgm:spPr/>
    </dgm:pt>
    <dgm:pt modelId="{4886D6D4-2A74-4EBF-A57F-1F197129E0EA}" type="pres">
      <dgm:prSet presAssocID="{01F656B0-B7B6-4882-AACA-ECD081662B1C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862F65A-0002-4A07-9AC3-63DD4FEB30EA}" type="presOf" srcId="{01F656B0-B7B6-4882-AACA-ECD081662B1C}" destId="{4886D6D4-2A74-4EBF-A57F-1F197129E0EA}" srcOrd="0" destOrd="0" presId="urn:microsoft.com/office/officeart/2005/8/layout/hProcess9"/>
    <dgm:cxn modelId="{5A91615C-9948-4165-AC23-7698D02438E2}" type="presOf" srcId="{413EDD6C-D3FC-480A-AEAD-EE60CD8466C7}" destId="{F878FAFE-C2A6-480F-9EE0-941816002BC9}" srcOrd="0" destOrd="0" presId="urn:microsoft.com/office/officeart/2005/8/layout/hProcess9"/>
    <dgm:cxn modelId="{0BF998E7-35C1-494F-90BA-CBA0F1878CD2}" srcId="{413EDD6C-D3FC-480A-AEAD-EE60CD8466C7}" destId="{9BCEF020-5134-4B6B-A56F-6CE62CD2B8E5}" srcOrd="1" destOrd="0" parTransId="{3EAC4707-163E-402E-824D-C09CA974CC66}" sibTransId="{4585060D-4E38-40BC-911D-31B14B733FAD}"/>
    <dgm:cxn modelId="{EA6082C1-5929-4D19-A135-C8E0F22139C9}" type="presOf" srcId="{9BCEF020-5134-4B6B-A56F-6CE62CD2B8E5}" destId="{6D64D1B2-154A-4A17-A4F2-A912EF4620CB}" srcOrd="0" destOrd="0" presId="urn:microsoft.com/office/officeart/2005/8/layout/hProcess9"/>
    <dgm:cxn modelId="{27A5DCDF-EB4E-422C-87D9-960B00665A0C}" srcId="{413EDD6C-D3FC-480A-AEAD-EE60CD8466C7}" destId="{01F656B0-B7B6-4882-AACA-ECD081662B1C}" srcOrd="2" destOrd="0" parTransId="{FCF7D3AF-3200-4088-A29C-AD742532AF3A}" sibTransId="{8690932C-339E-4023-B42A-696026B2D2A9}"/>
    <dgm:cxn modelId="{671CDEE7-05A8-4013-AF4A-BA16C0328984}" type="presOf" srcId="{9A48468B-EA79-46E8-BB8B-DD580707C3B6}" destId="{05F436B1-D591-4938-B4AD-D81BE5A73764}" srcOrd="0" destOrd="0" presId="urn:microsoft.com/office/officeart/2005/8/layout/hProcess9"/>
    <dgm:cxn modelId="{069C2922-140B-40FA-B2F8-85634828B647}" srcId="{413EDD6C-D3FC-480A-AEAD-EE60CD8466C7}" destId="{9A48468B-EA79-46E8-BB8B-DD580707C3B6}" srcOrd="0" destOrd="0" parTransId="{F132400B-4934-497E-BECA-228F64F73DD5}" sibTransId="{9B9E9D20-BCF1-43D5-83A5-CE6B994F2EA1}"/>
    <dgm:cxn modelId="{9AE87B95-D13A-4A86-B6B7-220D498DF8AB}" type="presParOf" srcId="{F878FAFE-C2A6-480F-9EE0-941816002BC9}" destId="{298AD536-8776-4548-8A6E-837E0728EF02}" srcOrd="0" destOrd="0" presId="urn:microsoft.com/office/officeart/2005/8/layout/hProcess9"/>
    <dgm:cxn modelId="{F416BA6B-C3A4-4C49-957F-D79B36C64AC1}" type="presParOf" srcId="{F878FAFE-C2A6-480F-9EE0-941816002BC9}" destId="{010D1922-BE17-4457-B766-B5A2EC9BE9FC}" srcOrd="1" destOrd="0" presId="urn:microsoft.com/office/officeart/2005/8/layout/hProcess9"/>
    <dgm:cxn modelId="{444F476C-FC63-44BD-A87E-9E18F87A8E4D}" type="presParOf" srcId="{010D1922-BE17-4457-B766-B5A2EC9BE9FC}" destId="{05F436B1-D591-4938-B4AD-D81BE5A73764}" srcOrd="0" destOrd="0" presId="urn:microsoft.com/office/officeart/2005/8/layout/hProcess9"/>
    <dgm:cxn modelId="{058944AD-56D5-471A-BDB5-63B292F6067A}" type="presParOf" srcId="{010D1922-BE17-4457-B766-B5A2EC9BE9FC}" destId="{D88EFEDD-76FB-411C-9A1E-5AA4DD1ED74D}" srcOrd="1" destOrd="0" presId="urn:microsoft.com/office/officeart/2005/8/layout/hProcess9"/>
    <dgm:cxn modelId="{9019040F-D610-425B-BD71-F174736E5CA3}" type="presParOf" srcId="{010D1922-BE17-4457-B766-B5A2EC9BE9FC}" destId="{6D64D1B2-154A-4A17-A4F2-A912EF4620CB}" srcOrd="2" destOrd="0" presId="urn:microsoft.com/office/officeart/2005/8/layout/hProcess9"/>
    <dgm:cxn modelId="{E0B7D704-67B5-493C-84D8-24E80E29A3EB}" type="presParOf" srcId="{010D1922-BE17-4457-B766-B5A2EC9BE9FC}" destId="{CDC0858C-5800-43C4-950A-E9A2F5AC2C87}" srcOrd="3" destOrd="0" presId="urn:microsoft.com/office/officeart/2005/8/layout/hProcess9"/>
    <dgm:cxn modelId="{66F201A9-7BA0-499D-BCD4-F9D5382EA2C3}" type="presParOf" srcId="{010D1922-BE17-4457-B766-B5A2EC9BE9FC}" destId="{4886D6D4-2A74-4EBF-A57F-1F197129E0E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8AD536-8776-4548-8A6E-837E0728EF02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8030DBE-49B3-4378-B0BC-990141E637AF}">
      <dsp:nvSpPr>
        <dsp:cNvPr id="0" name=""/>
        <dsp:cNvSpPr/>
      </dsp:nvSpPr>
      <dsp:spPr>
        <a:xfrm>
          <a:off x="2759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Identify</a:t>
          </a:r>
          <a:endParaRPr lang="en-US" sz="2700" kern="1200" dirty="0"/>
        </a:p>
      </dsp:txBody>
      <dsp:txXfrm>
        <a:off x="2759" y="1219199"/>
        <a:ext cx="1939474" cy="1625600"/>
      </dsp:txXfrm>
    </dsp:sp>
    <dsp:sp modelId="{6D64D1B2-154A-4A17-A4F2-A912EF4620CB}">
      <dsp:nvSpPr>
        <dsp:cNvPr id="0" name=""/>
        <dsp:cNvSpPr/>
      </dsp:nvSpPr>
      <dsp:spPr>
        <a:xfrm>
          <a:off x="2078262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Immobilize</a:t>
          </a:r>
          <a:endParaRPr lang="en-US" sz="2700" kern="1200" dirty="0"/>
        </a:p>
      </dsp:txBody>
      <dsp:txXfrm>
        <a:off x="2078262" y="1219199"/>
        <a:ext cx="1939474" cy="1625600"/>
      </dsp:txXfrm>
    </dsp:sp>
    <dsp:sp modelId="{4886D6D4-2A74-4EBF-A57F-1F197129E0EA}">
      <dsp:nvSpPr>
        <dsp:cNvPr id="0" name=""/>
        <dsp:cNvSpPr/>
      </dsp:nvSpPr>
      <dsp:spPr>
        <a:xfrm>
          <a:off x="4153766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Disable</a:t>
          </a:r>
          <a:endParaRPr lang="en-US" sz="2700" kern="1200" dirty="0"/>
        </a:p>
      </dsp:txBody>
      <dsp:txXfrm>
        <a:off x="4153766" y="1219199"/>
        <a:ext cx="1939474" cy="162560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8AD536-8776-4548-8A6E-837E0728EF02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8030DBE-49B3-4378-B0BC-990141E637AF}">
      <dsp:nvSpPr>
        <dsp:cNvPr id="0" name=""/>
        <dsp:cNvSpPr/>
      </dsp:nvSpPr>
      <dsp:spPr>
        <a:xfrm>
          <a:off x="2759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Identify</a:t>
          </a:r>
          <a:endParaRPr lang="en-US" sz="2700" kern="1200" dirty="0"/>
        </a:p>
      </dsp:txBody>
      <dsp:txXfrm>
        <a:off x="2759" y="1219199"/>
        <a:ext cx="1939474" cy="1625600"/>
      </dsp:txXfrm>
    </dsp:sp>
    <dsp:sp modelId="{6D64D1B2-154A-4A17-A4F2-A912EF4620CB}">
      <dsp:nvSpPr>
        <dsp:cNvPr id="0" name=""/>
        <dsp:cNvSpPr/>
      </dsp:nvSpPr>
      <dsp:spPr>
        <a:xfrm>
          <a:off x="2078262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Immobilize</a:t>
          </a:r>
          <a:endParaRPr lang="en-US" sz="2700" kern="1200" dirty="0"/>
        </a:p>
      </dsp:txBody>
      <dsp:txXfrm>
        <a:off x="2078262" y="1219199"/>
        <a:ext cx="1939474" cy="1625600"/>
      </dsp:txXfrm>
    </dsp:sp>
    <dsp:sp modelId="{4886D6D4-2A74-4EBF-A57F-1F197129E0EA}">
      <dsp:nvSpPr>
        <dsp:cNvPr id="0" name=""/>
        <dsp:cNvSpPr/>
      </dsp:nvSpPr>
      <dsp:spPr>
        <a:xfrm>
          <a:off x="4153766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Disable</a:t>
          </a:r>
          <a:endParaRPr lang="en-US" sz="2700" kern="1200" dirty="0"/>
        </a:p>
      </dsp:txBody>
      <dsp:txXfrm>
        <a:off x="4153766" y="1219199"/>
        <a:ext cx="1939474" cy="162560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8AD536-8776-4548-8A6E-837E0728EF02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5F436B1-D591-4938-B4AD-D81BE5A73764}">
      <dsp:nvSpPr>
        <dsp:cNvPr id="0" name=""/>
        <dsp:cNvSpPr/>
      </dsp:nvSpPr>
      <dsp:spPr>
        <a:xfrm>
          <a:off x="2759" y="1219199"/>
          <a:ext cx="1939474" cy="1625600"/>
        </a:xfrm>
        <a:prstGeom prst="roundRect">
          <a:avLst/>
        </a:prstGeom>
        <a:solidFill>
          <a:srgbClr val="E46C0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Identify</a:t>
          </a:r>
          <a:endParaRPr lang="en-US" sz="2700" kern="1200" dirty="0"/>
        </a:p>
      </dsp:txBody>
      <dsp:txXfrm>
        <a:off x="2759" y="1219199"/>
        <a:ext cx="1939474" cy="1625600"/>
      </dsp:txXfrm>
    </dsp:sp>
    <dsp:sp modelId="{6D64D1B2-154A-4A17-A4F2-A912EF4620CB}">
      <dsp:nvSpPr>
        <dsp:cNvPr id="0" name=""/>
        <dsp:cNvSpPr/>
      </dsp:nvSpPr>
      <dsp:spPr>
        <a:xfrm>
          <a:off x="2078262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Immobilize</a:t>
          </a:r>
          <a:endParaRPr lang="en-US" sz="2700" kern="1200" dirty="0"/>
        </a:p>
      </dsp:txBody>
      <dsp:txXfrm>
        <a:off x="2078262" y="1219199"/>
        <a:ext cx="1939474" cy="1625600"/>
      </dsp:txXfrm>
    </dsp:sp>
    <dsp:sp modelId="{4886D6D4-2A74-4EBF-A57F-1F197129E0EA}">
      <dsp:nvSpPr>
        <dsp:cNvPr id="0" name=""/>
        <dsp:cNvSpPr/>
      </dsp:nvSpPr>
      <dsp:spPr>
        <a:xfrm>
          <a:off x="4153766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Disable</a:t>
          </a:r>
          <a:endParaRPr lang="en-US" sz="2700" kern="1200" dirty="0"/>
        </a:p>
      </dsp:txBody>
      <dsp:txXfrm>
        <a:off x="4153766" y="1219199"/>
        <a:ext cx="1939474" cy="162560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8AD536-8776-4548-8A6E-837E0728EF02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5F436B1-D591-4938-B4AD-D81BE5A73764}">
      <dsp:nvSpPr>
        <dsp:cNvPr id="0" name=""/>
        <dsp:cNvSpPr/>
      </dsp:nvSpPr>
      <dsp:spPr>
        <a:xfrm>
          <a:off x="2759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Identify</a:t>
          </a:r>
          <a:endParaRPr lang="en-US" sz="2700" kern="1200" dirty="0"/>
        </a:p>
      </dsp:txBody>
      <dsp:txXfrm>
        <a:off x="2759" y="1219199"/>
        <a:ext cx="1939474" cy="1625600"/>
      </dsp:txXfrm>
    </dsp:sp>
    <dsp:sp modelId="{6D64D1B2-154A-4A17-A4F2-A912EF4620CB}">
      <dsp:nvSpPr>
        <dsp:cNvPr id="0" name=""/>
        <dsp:cNvSpPr/>
      </dsp:nvSpPr>
      <dsp:spPr>
        <a:xfrm>
          <a:off x="2078262" y="1219199"/>
          <a:ext cx="1939474" cy="1625600"/>
        </a:xfrm>
        <a:prstGeom prst="roundRect">
          <a:avLst/>
        </a:prstGeom>
        <a:solidFill>
          <a:srgbClr val="E46C0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Immobilize</a:t>
          </a:r>
          <a:endParaRPr lang="en-US" sz="2700" kern="1200" dirty="0"/>
        </a:p>
      </dsp:txBody>
      <dsp:txXfrm>
        <a:off x="2078262" y="1219199"/>
        <a:ext cx="1939474" cy="1625600"/>
      </dsp:txXfrm>
    </dsp:sp>
    <dsp:sp modelId="{4886D6D4-2A74-4EBF-A57F-1F197129E0EA}">
      <dsp:nvSpPr>
        <dsp:cNvPr id="0" name=""/>
        <dsp:cNvSpPr/>
      </dsp:nvSpPr>
      <dsp:spPr>
        <a:xfrm>
          <a:off x="4153766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Disable</a:t>
          </a:r>
          <a:endParaRPr lang="en-US" sz="2700" kern="1200" dirty="0"/>
        </a:p>
      </dsp:txBody>
      <dsp:txXfrm>
        <a:off x="4153766" y="1219199"/>
        <a:ext cx="1939474" cy="1625600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8AD536-8776-4548-8A6E-837E0728EF02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05F436B1-D591-4938-B4AD-D81BE5A73764}">
      <dsp:nvSpPr>
        <dsp:cNvPr id="0" name=""/>
        <dsp:cNvSpPr/>
      </dsp:nvSpPr>
      <dsp:spPr>
        <a:xfrm>
          <a:off x="2759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Identify</a:t>
          </a:r>
          <a:endParaRPr lang="en-US" sz="2700" kern="1200" dirty="0"/>
        </a:p>
      </dsp:txBody>
      <dsp:txXfrm>
        <a:off x="2759" y="1219199"/>
        <a:ext cx="1939474" cy="1625600"/>
      </dsp:txXfrm>
    </dsp:sp>
    <dsp:sp modelId="{6D64D1B2-154A-4A17-A4F2-A912EF4620CB}">
      <dsp:nvSpPr>
        <dsp:cNvPr id="0" name=""/>
        <dsp:cNvSpPr/>
      </dsp:nvSpPr>
      <dsp:spPr>
        <a:xfrm>
          <a:off x="2078262" y="1219199"/>
          <a:ext cx="1939474" cy="162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Immobilize</a:t>
          </a:r>
          <a:endParaRPr lang="en-US" sz="2700" kern="1200" dirty="0"/>
        </a:p>
      </dsp:txBody>
      <dsp:txXfrm>
        <a:off x="2078262" y="1219199"/>
        <a:ext cx="1939474" cy="1625600"/>
      </dsp:txXfrm>
    </dsp:sp>
    <dsp:sp modelId="{4886D6D4-2A74-4EBF-A57F-1F197129E0EA}">
      <dsp:nvSpPr>
        <dsp:cNvPr id="0" name=""/>
        <dsp:cNvSpPr/>
      </dsp:nvSpPr>
      <dsp:spPr>
        <a:xfrm>
          <a:off x="4153766" y="1219199"/>
          <a:ext cx="1939474" cy="1625600"/>
        </a:xfrm>
        <a:prstGeom prst="roundRect">
          <a:avLst/>
        </a:prstGeom>
        <a:solidFill>
          <a:srgbClr val="E46C0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Disable</a:t>
          </a:r>
          <a:endParaRPr lang="en-US" sz="2700" kern="1200" dirty="0"/>
        </a:p>
      </dsp:txBody>
      <dsp:txXfrm>
        <a:off x="4153766" y="1219199"/>
        <a:ext cx="1939474" cy="1625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8FF44-E07D-C449-A911-94F140B6B701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B6628-9170-604C-845B-0F483202F0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129092" y="381000"/>
            <a:ext cx="8206292" cy="5334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2057400" y="4688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latin typeface="Arial Black" pitchFamily="34" charset="0"/>
              </a:rPr>
              <a:t>NFPA  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4"/>
          <p:cNvGrpSpPr/>
          <p:nvPr userDrawn="1"/>
        </p:nvGrpSpPr>
        <p:grpSpPr>
          <a:xfrm>
            <a:off x="1066800" y="152400"/>
            <a:ext cx="990600" cy="990600"/>
            <a:chOff x="6934200" y="152400"/>
            <a:chExt cx="990600" cy="990600"/>
          </a:xfrm>
        </p:grpSpPr>
        <p:sp>
          <p:nvSpPr>
            <p:cNvPr id="16" name="Oval 15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53787" y="-107577"/>
            <a:ext cx="9294606" cy="707853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 flipH="1">
            <a:off x="-64546" y="228600"/>
            <a:ext cx="8141746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330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3175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3" name="Oval 12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 userDrawn="1"/>
        </p:nvSpPr>
        <p:spPr>
          <a:xfrm>
            <a:off x="3048000" y="225623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2895599" y="457200"/>
            <a:ext cx="5029201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76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V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Initial Response, Shut Down, and Immobilization Procedures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-152400" y="-152400"/>
            <a:ext cx="9525000" cy="71628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 flipH="1">
            <a:off x="-150607" y="228600"/>
            <a:ext cx="8227807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3048000" y="225623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7" name="Oval 16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8" name="Picture 17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11" name="TextBox 10"/>
          <p:cNvSpPr txBox="1"/>
          <p:nvPr userDrawn="1"/>
        </p:nvSpPr>
        <p:spPr>
          <a:xfrm>
            <a:off x="2895599" y="457200"/>
            <a:ext cx="502920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76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IV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Initial Response:</a:t>
            </a:r>
            <a:r>
              <a:rPr lang="en-US" sz="1600" b="1" baseline="0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 Identify, Immobilize and Disable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exus2.pn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8572500" cy="6858000"/>
          </a:xfrm>
          <a:prstGeom prst="rect">
            <a:avLst/>
          </a:prstGeom>
        </p:spPr>
      </p:pic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3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5" name="Oval 4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NFPA_EV_Circle.png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-609600"/>
            <a:ext cx="9956800" cy="74676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2286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917276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2"/>
          <p:cNvGrpSpPr/>
          <p:nvPr userDrawn="1"/>
        </p:nvGrpSpPr>
        <p:grpSpPr>
          <a:xfrm>
            <a:off x="228600" y="152400"/>
            <a:ext cx="990600" cy="990600"/>
            <a:chOff x="6934200" y="152400"/>
            <a:chExt cx="990600" cy="990600"/>
          </a:xfrm>
        </p:grpSpPr>
        <p:sp>
          <p:nvSpPr>
            <p:cNvPr id="4" name="Oval 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96819" y="-43031"/>
            <a:ext cx="9359153" cy="6970956"/>
          </a:xfrm>
          <a:prstGeom prst="rect">
            <a:avLst/>
          </a:prstGeom>
        </p:spPr>
      </p:pic>
      <p:sp>
        <p:nvSpPr>
          <p:cNvPr id="13" name="Rectangle 12"/>
          <p:cNvSpPr/>
          <p:nvPr userDrawn="1"/>
        </p:nvSpPr>
        <p:spPr>
          <a:xfrm flipH="1">
            <a:off x="-152400" y="228600"/>
            <a:ext cx="8229600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 userDrawn="1"/>
        </p:nvSpPr>
        <p:spPr>
          <a:xfrm>
            <a:off x="3048000" y="225623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2895599" y="457200"/>
            <a:ext cx="5029201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76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V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Initial Response, Shut Down, and Immobilization Procedures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bg with car.JPG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-53788" y="-86061"/>
            <a:ext cx="9262334" cy="7078532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 flipH="1">
            <a:off x="-86061" y="228600"/>
            <a:ext cx="8163261" cy="838200"/>
          </a:xfrm>
          <a:prstGeom prst="rect">
            <a:avLst/>
          </a:prstGeom>
          <a:gradFill flip="none" rotWithShape="1">
            <a:gsLst>
              <a:gs pos="21000">
                <a:srgbClr val="002060">
                  <a:alpha val="54000"/>
                </a:srgbClr>
              </a:gs>
              <a:gs pos="0">
                <a:srgbClr val="002060"/>
              </a:gs>
              <a:gs pos="50000">
                <a:schemeClr val="accent1">
                  <a:tint val="44500"/>
                  <a:satMod val="160000"/>
                  <a:alpha val="31000"/>
                </a:schemeClr>
              </a:gs>
              <a:gs pos="100000">
                <a:schemeClr val="bg1">
                  <a:lumMod val="75000"/>
                  <a:alpha val="46000"/>
                </a:schemeClr>
              </a:gs>
            </a:gsLst>
            <a:lin ang="0" scaled="0"/>
            <a:tileRect/>
          </a:gradFill>
          <a:ln w="63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5"/>
          <p:cNvGrpSpPr/>
          <p:nvPr userDrawn="1"/>
        </p:nvGrpSpPr>
        <p:grpSpPr>
          <a:xfrm>
            <a:off x="914400" y="152400"/>
            <a:ext cx="990600" cy="990600"/>
            <a:chOff x="6934200" y="152400"/>
            <a:chExt cx="990600" cy="990600"/>
          </a:xfrm>
        </p:grpSpPr>
        <p:sp>
          <p:nvSpPr>
            <p:cNvPr id="14" name="Oval 13"/>
            <p:cNvSpPr/>
            <p:nvPr/>
          </p:nvSpPr>
          <p:spPr>
            <a:xfrm>
              <a:off x="6934200" y="152400"/>
              <a:ext cx="990600" cy="9906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 descr="NFPA_EV_Circle.png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086600" y="304800"/>
              <a:ext cx="675546" cy="685800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 userDrawn="1"/>
        </p:nvSpPr>
        <p:spPr>
          <a:xfrm>
            <a:off x="3048000" y="225623"/>
            <a:ext cx="48715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 smtClean="0">
                <a:solidFill>
                  <a:schemeClr val="bg1"/>
                </a:solidFill>
              </a:rPr>
              <a:t>NFPA  </a:t>
            </a: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ELECTRIC VEHICLE SAFETY FOR EMERGENCY RESPONDERS</a:t>
            </a:r>
            <a:endParaRPr lang="en-US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2895599" y="457200"/>
            <a:ext cx="5029201" cy="556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760"/>
              </a:lnSpc>
            </a:pPr>
            <a:r>
              <a:rPr lang="en-US" sz="1400" dirty="0" smtClean="0">
                <a:solidFill>
                  <a:schemeClr val="bg1">
                    <a:lumMod val="65000"/>
                  </a:schemeClr>
                </a:solidFill>
              </a:rPr>
              <a:t>Module V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: </a:t>
            </a: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 Black" pitchFamily="34" charset="0"/>
              </a:rPr>
              <a:t>Initial Response, Shut Down, and Immobilization Procedures</a:t>
            </a:r>
            <a:endParaRPr lang="en-US" sz="1600" dirty="0">
              <a:solidFill>
                <a:schemeClr val="bg1">
                  <a:lumMod val="65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83CC0-A6CE-472C-B271-036B676845E5}" type="datetimeFigureOut">
              <a:rPr lang="en-US" smtClean="0"/>
              <a:pPr/>
              <a:t>8/22/2011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38C7-D996-4BFB-A151-B00E82FDD5B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6" r:id="rId3"/>
    <p:sldLayoutId id="2147483671" r:id="rId4"/>
    <p:sldLayoutId id="2147483667" r:id="rId5"/>
    <p:sldLayoutId id="2147483668" r:id="rId6"/>
    <p:sldLayoutId id="2147483669" r:id="rId7"/>
    <p:sldLayoutId id="2147483662" r:id="rId8"/>
    <p:sldLayoutId id="2147483663" r:id="rId9"/>
    <p:sldLayoutId id="2147483664" r:id="rId10"/>
    <p:sldLayoutId id="2147483665" r:id="rId11"/>
    <p:sldLayoutId id="2147483650" r:id="rId12"/>
    <p:sldLayoutId id="2147483651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  <p:sldLayoutId id="2147483670" r:id="rId22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companyweb/p/evsefs/DraftPictures/SILVERADO_2010/ENGINE_BAY/PEC_222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hyperlink" Target="http://companyweb/p/evsefs/DraftPictures/PRIUS_2010/HIGH_VOLTAGE_DISCONNECT/PEC_1936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companyweb/p/evsefs/DraftPictures/Photos%203%20(1-13-2011)/Cable%202.jpg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companyweb/p/evsefs/DraftPictures/SILVERADO_2010/HIGH_VOLTAGE_DISCONNECT/UNDER_VEHICLE/PEC_2290.JPG" TargetMode="Externa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companyweb/p/evsefs/DraftPictures/Photos%203%20(1-13-2011)/Black%20Prius%202.jp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jpeg"/><Relationship Id="rId4" Type="http://schemas.openxmlformats.org/officeDocument/2006/relationships/hyperlink" Target="http://companyweb/p/evsefs/DraftPictures/Photos%203%20(1-13-2011)/Prius4.jpg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companyweb/p/evsefs/DraftPictures/New%20Hampshire/10_160_116.jpg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NFPA%20EV\CD_Root\AutoPlay\Docs\EV\Module%20IV%20-%20Initial%20Response\IV.a.%20Disabling%20the%20HV%20System.wmv" TargetMode="Externa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companyweb/p/evsefs/DraftPictures/PRIUS_2010/HIGH_VOLTAGE_DISCONNECT/PEC_1929.JPG" TargetMode="External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companyweb/p/evsefs/DraftPictures/Photos%203%20(1-13-2011)/Black%20Prius%20Rear%20Damage%20Floor%20Rails%20and%20HV%20battery%202.jpg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hyperlink" Target="http://companyweb/p/evsefs/DraftPictures/New%20Hampshire/10_160_208.jpg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1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9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1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1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066800" y="1752600"/>
            <a:ext cx="7010400" cy="41148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423087" y="2075125"/>
            <a:ext cx="6248400" cy="1446550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Module IV</a:t>
            </a:r>
            <a:r>
              <a:rPr lang="en-US" sz="3200" dirty="0" smtClean="0">
                <a:solidFill>
                  <a:schemeClr val="bg1"/>
                </a:solidFill>
              </a:rPr>
              <a:t>: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Arial Black" pitchFamily="34" charset="0"/>
              </a:rPr>
              <a:t>Initial Response: Identify, Immobilize and Disable</a:t>
            </a:r>
            <a:endParaRPr 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5" name="Picture 24" descr="bmw_setup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43563" y="2819400"/>
            <a:ext cx="4462037" cy="3403600"/>
          </a:xfrm>
          <a:prstGeom prst="rect">
            <a:avLst/>
          </a:prstGeom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295400" y="990600"/>
            <a:ext cx="6705600" cy="44958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209800" y="121920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Activity 4.1 Part 2</a:t>
            </a:r>
          </a:p>
          <a:p>
            <a:pPr algn="ctr"/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/>
              </a:rPr>
              <a:t>SIZE UP: IDENTIFICATION</a:t>
            </a:r>
          </a:p>
        </p:txBody>
      </p:sp>
      <p:grpSp>
        <p:nvGrpSpPr>
          <p:cNvPr id="2" name="Group 22"/>
          <p:cNvGrpSpPr/>
          <p:nvPr/>
        </p:nvGrpSpPr>
        <p:grpSpPr>
          <a:xfrm>
            <a:off x="1841156" y="608922"/>
            <a:ext cx="5550243" cy="5322151"/>
            <a:chOff x="1536356" y="1142322"/>
            <a:chExt cx="5550243" cy="532215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536356" y="1142322"/>
              <a:ext cx="5550243" cy="5322151"/>
            </a:xfrm>
            <a:prstGeom prst="ellipse">
              <a:avLst/>
            </a:prstGeom>
            <a:ln w="63500" cap="rnd">
              <a:solidFill>
                <a:srgbClr val="FFFF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1" name="Freeform 20"/>
            <p:cNvSpPr/>
            <p:nvPr/>
          </p:nvSpPr>
          <p:spPr>
            <a:xfrm>
              <a:off x="5829300" y="3257550"/>
              <a:ext cx="492125" cy="517525"/>
            </a:xfrm>
            <a:custGeom>
              <a:avLst/>
              <a:gdLst>
                <a:gd name="connsiteX0" fmla="*/ 396875 w 492125"/>
                <a:gd name="connsiteY0" fmla="*/ 517525 h 517525"/>
                <a:gd name="connsiteX1" fmla="*/ 0 w 492125"/>
                <a:gd name="connsiteY1" fmla="*/ 15875 h 517525"/>
                <a:gd name="connsiteX2" fmla="*/ 222250 w 492125"/>
                <a:gd name="connsiteY2" fmla="*/ 0 h 517525"/>
                <a:gd name="connsiteX3" fmla="*/ 492125 w 492125"/>
                <a:gd name="connsiteY3" fmla="*/ 431800 h 517525"/>
                <a:gd name="connsiteX4" fmla="*/ 396875 w 492125"/>
                <a:gd name="connsiteY4" fmla="*/ 517525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25" h="517525">
                  <a:moveTo>
                    <a:pt x="396875" y="517525"/>
                  </a:moveTo>
                  <a:lnTo>
                    <a:pt x="0" y="15875"/>
                  </a:lnTo>
                  <a:lnTo>
                    <a:pt x="222250" y="0"/>
                  </a:lnTo>
                  <a:lnTo>
                    <a:pt x="492125" y="431800"/>
                  </a:lnTo>
                  <a:lnTo>
                    <a:pt x="396875" y="5175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 flipH="1">
              <a:off x="2152650" y="3159125"/>
              <a:ext cx="609601" cy="609600"/>
            </a:xfrm>
            <a:custGeom>
              <a:avLst/>
              <a:gdLst>
                <a:gd name="connsiteX0" fmla="*/ 396875 w 492125"/>
                <a:gd name="connsiteY0" fmla="*/ 517525 h 517525"/>
                <a:gd name="connsiteX1" fmla="*/ 0 w 492125"/>
                <a:gd name="connsiteY1" fmla="*/ 15875 h 517525"/>
                <a:gd name="connsiteX2" fmla="*/ 222250 w 492125"/>
                <a:gd name="connsiteY2" fmla="*/ 0 h 517525"/>
                <a:gd name="connsiteX3" fmla="*/ 492125 w 492125"/>
                <a:gd name="connsiteY3" fmla="*/ 431800 h 517525"/>
                <a:gd name="connsiteX4" fmla="*/ 396875 w 492125"/>
                <a:gd name="connsiteY4" fmla="*/ 517525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25" h="517525">
                  <a:moveTo>
                    <a:pt x="396875" y="517525"/>
                  </a:moveTo>
                  <a:lnTo>
                    <a:pt x="0" y="15875"/>
                  </a:lnTo>
                  <a:lnTo>
                    <a:pt x="222250" y="0"/>
                  </a:lnTo>
                  <a:lnTo>
                    <a:pt x="492125" y="431800"/>
                  </a:lnTo>
                  <a:lnTo>
                    <a:pt x="396875" y="5175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Oval 7"/>
          <p:cNvSpPr/>
          <p:nvPr/>
        </p:nvSpPr>
        <p:spPr>
          <a:xfrm>
            <a:off x="1828800" y="609600"/>
            <a:ext cx="5486400" cy="5334000"/>
          </a:xfrm>
          <a:prstGeom prst="ellipse">
            <a:avLst/>
          </a:prstGeom>
          <a:solidFill>
            <a:srgbClr val="00000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14600" y="1219200"/>
            <a:ext cx="3990109" cy="4401205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It is often difficult to identify P/HEVs and EVs from a distance. 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Assume </a:t>
            </a:r>
            <a:r>
              <a:rPr lang="en-US" sz="2800" b="1" dirty="0" smtClean="0">
                <a:solidFill>
                  <a:srgbClr val="FFFF00"/>
                </a:solidFill>
              </a:rPr>
              <a:t>all vehicles</a:t>
            </a:r>
            <a:r>
              <a:rPr lang="en-US" sz="2800" b="1" dirty="0" smtClean="0">
                <a:solidFill>
                  <a:schemeClr val="bg1"/>
                </a:solidFill>
              </a:rPr>
              <a:t> are P/HEV or EV until positive identification is made.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endParaRPr lang="en-US" sz="2800" b="1" dirty="0" smtClean="0">
              <a:solidFill>
                <a:srgbClr val="FFFF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Approach</a:t>
            </a:r>
            <a:r>
              <a:rPr lang="en-US" sz="2800" b="1" dirty="0" smtClean="0">
                <a:solidFill>
                  <a:schemeClr val="bg1"/>
                </a:solidFill>
              </a:rPr>
              <a:t> from the sides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if possible.</a:t>
            </a: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838200" y="1066800"/>
            <a:ext cx="7162800" cy="53340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600200" y="1295400"/>
            <a:ext cx="5943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en-US" sz="2800" b="1" dirty="0" smtClean="0">
                <a:solidFill>
                  <a:schemeClr val="bg1"/>
                </a:solidFill>
              </a:rPr>
              <a:t>Why is it important to be able to distinguish a P/HEV or EV from a conventional car or truck?</a:t>
            </a:r>
          </a:p>
        </p:txBody>
      </p:sp>
      <p:pic>
        <p:nvPicPr>
          <p:cNvPr id="13" name="Picture 12" descr="Picture 38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495517" y="2438401"/>
            <a:ext cx="5514883" cy="3489708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62000" y="1143000"/>
            <a:ext cx="7010400" cy="47244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Standard Toyota-Highlander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52800" y="533400"/>
            <a:ext cx="5012266" cy="28194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5" name="Title 8"/>
          <p:cNvSpPr txBox="1">
            <a:spLocks noGrp="1"/>
          </p:cNvSpPr>
          <p:nvPr>
            <p:ph type="title" idx="4294967295"/>
          </p:nvPr>
        </p:nvSpPr>
        <p:spPr>
          <a:xfrm>
            <a:off x="838200" y="1371600"/>
            <a:ext cx="2667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 Which Toyota Highlander is the hybrid?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13" name="Picture 12" descr="800px-Toyota_Highlander_Hybrid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447800" y="3048000"/>
            <a:ext cx="4743967" cy="30480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6" name="Oval 5"/>
          <p:cNvSpPr/>
          <p:nvPr/>
        </p:nvSpPr>
        <p:spPr>
          <a:xfrm>
            <a:off x="914400" y="2819400"/>
            <a:ext cx="5638800" cy="358140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19200" y="381000"/>
            <a:ext cx="7086600" cy="57150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818068" y="652131"/>
            <a:ext cx="5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Identification Methods</a:t>
            </a:r>
            <a:endParaRPr lang="en-US" sz="32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28" name="Picture 27" descr="Picture 39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724400" y="1270421"/>
            <a:ext cx="3124200" cy="5055761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45" name="TextBox 44"/>
          <p:cNvSpPr txBox="1"/>
          <p:nvPr/>
        </p:nvSpPr>
        <p:spPr>
          <a:xfrm>
            <a:off x="1828800" y="1676400"/>
            <a:ext cx="2743200" cy="42601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Formal Identification</a:t>
            </a: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Informal Identification</a:t>
            </a: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Telematics</a:t>
            </a: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NFPA Emergency Field Guide</a:t>
            </a: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219200" y="381000"/>
            <a:ext cx="7086600" cy="57150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45" descr="Picture 2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5410200" y="3657600"/>
            <a:ext cx="3352800" cy="198684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572000" y="1371600"/>
            <a:ext cx="4150468" cy="18288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52226" name="Picture 2" descr="http://images.thecarconnection.com/lrg/2011-honda-civic-hybrid-instrument-cluster_100325959_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62000" y="3810000"/>
            <a:ext cx="3200400" cy="24003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50" name="Picture 49" descr="Silverado badging.jp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3276600" y="4343400"/>
            <a:ext cx="2983454" cy="19812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18068" y="652131"/>
            <a:ext cx="5689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Formal Identification</a:t>
            </a:r>
            <a:endParaRPr lang="en-US" sz="32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28800" y="1295400"/>
            <a:ext cx="2743200" cy="2977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Badging</a:t>
            </a: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Engine Emblems</a:t>
            </a: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Instrument Cluster</a:t>
            </a: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ts val="2480"/>
              </a:lnSpc>
              <a:buFont typeface="Arial" pitchFamily="34" charset="0"/>
              <a:buChar char="●"/>
            </a:pP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219200" y="381000"/>
            <a:ext cx="7086600" cy="5715000"/>
          </a:xfrm>
          <a:prstGeom prst="rect">
            <a:avLst/>
          </a:prstGeom>
          <a:solidFill>
            <a:schemeClr val="accent6">
              <a:lumMod val="75000"/>
              <a:alpha val="56078"/>
            </a:scheme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524000" y="609600"/>
            <a:ext cx="568924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Formal Identification</a:t>
            </a:r>
          </a:p>
          <a:p>
            <a:r>
              <a:rPr lang="en-US" sz="3200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Badging</a:t>
            </a:r>
            <a:endParaRPr lang="en-US" sz="32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7800" y="15240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Usually on front fenders, doors, or rear.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pic>
        <p:nvPicPr>
          <p:cNvPr id="39" name="Picture 38" descr="07Civic badging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971800" y="3962400"/>
            <a:ext cx="3657600" cy="2428874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40" name="Picture 39" descr="Silverado badging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95800" y="228600"/>
            <a:ext cx="3543300" cy="23622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28" name="Picture 27" descr="07Civic badging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9600" y="3810000"/>
            <a:ext cx="2815905" cy="1753906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49154" name="Picture 2" descr="http://www.otoracing.com/wp-content/uploads/2010/12/lexus-gs-450h-580x414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29200" y="2362200"/>
            <a:ext cx="3414643" cy="2437349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47800" y="2819400"/>
            <a:ext cx="3276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May become hidden or dislodged.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219200" y="609600"/>
            <a:ext cx="6934200" cy="5181600"/>
          </a:xfrm>
          <a:prstGeom prst="rect">
            <a:avLst/>
          </a:prstGeom>
          <a:solidFill>
            <a:srgbClr val="E46C0A">
              <a:alpha val="74902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752600" y="802958"/>
            <a:ext cx="5233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Formal Identification</a:t>
            </a:r>
            <a:endParaRPr lang="en-US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grpSp>
        <p:nvGrpSpPr>
          <p:cNvPr id="2" name="Group 28"/>
          <p:cNvGrpSpPr/>
          <p:nvPr/>
        </p:nvGrpSpPr>
        <p:grpSpPr>
          <a:xfrm>
            <a:off x="1584353" y="1066800"/>
            <a:ext cx="6492846" cy="958572"/>
            <a:chOff x="2548630" y="1896070"/>
            <a:chExt cx="5241214" cy="958572"/>
          </a:xfrm>
        </p:grpSpPr>
        <p:sp>
          <p:nvSpPr>
            <p:cNvPr id="30" name="TextBox 29"/>
            <p:cNvSpPr txBox="1"/>
            <p:nvPr/>
          </p:nvSpPr>
          <p:spPr>
            <a:xfrm>
              <a:off x="2548630" y="1896070"/>
              <a:ext cx="28956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err="1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" pitchFamily="34" charset="0"/>
                  <a:cs typeface="Arial" pitchFamily="34" charset="0"/>
                </a:rPr>
                <a:t>Badging</a:t>
              </a:r>
              <a:endParaRPr lang="en-US" sz="28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733800" y="1900535"/>
              <a:ext cx="405604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" pitchFamily="34" charset="0"/>
                  <a:cs typeface="Arial" pitchFamily="34" charset="0"/>
                </a:rPr>
                <a:t>often involves manufacturer</a:t>
              </a:r>
            </a:p>
            <a:p>
              <a:r>
                <a:rPr lang="en-US" sz="2800" b="1" dirty="0" smtClean="0">
                  <a:solidFill>
                    <a:schemeClr val="bg1"/>
                  </a:solidFill>
                  <a:effectLst>
                    <a:outerShdw blurRad="50800" dist="50800" dir="5400000" algn="ctr" rotWithShape="0">
                      <a:schemeClr val="tx1"/>
                    </a:outerShdw>
                  </a:effectLst>
                  <a:latin typeface="Arial" pitchFamily="34" charset="0"/>
                  <a:cs typeface="Arial" pitchFamily="34" charset="0"/>
                </a:rPr>
                <a:t>		  trade names.</a:t>
              </a:r>
              <a:endParaRPr lang="en-US" sz="2800" b="1" dirty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8132" name="Picture 4" descr="http://www.automotiveaddicts.com/wp-content/uploads/2009/08/2010-bmw-x6-activehybrid-badge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5800" y="1815690"/>
            <a:ext cx="3581400" cy="237531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057400" y="4267200"/>
            <a:ext cx="4572000" cy="2014537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48130" name="Picture 2" descr="http://www.cartype.com/pics/1649/full/gmc_sierra_hybrid_emblem_crew_cab_0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0" y="2209800"/>
            <a:ext cx="3980398" cy="20574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/>
          <p:nvPr/>
        </p:nvSpPr>
        <p:spPr>
          <a:xfrm>
            <a:off x="1066800" y="304800"/>
            <a:ext cx="6781800" cy="6019800"/>
          </a:xfrm>
          <a:prstGeom prst="rect">
            <a:avLst/>
          </a:prstGeom>
          <a:solidFill>
            <a:srgbClr val="E46C0A">
              <a:alpha val="74902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295400" y="6096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Formal Identification</a:t>
            </a:r>
            <a:endParaRPr lang="en-US" sz="20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371600" y="9906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Badging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62400" y="43434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Some model names are specific and are only made as P/HEVs or EVs.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143000" y="1524000"/>
            <a:ext cx="381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Some EVs have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badging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that indicates they are “Electric” or “Zero Emission” vehicles.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" name="Picture 35" descr="Picture 1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8600" y="3505200"/>
            <a:ext cx="3455789" cy="20574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381000"/>
            <a:ext cx="3641725" cy="2057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52845" y="2438400"/>
            <a:ext cx="3100555" cy="168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47800" y="4876800"/>
            <a:ext cx="292417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219200" y="533400"/>
            <a:ext cx="6705600" cy="5715000"/>
          </a:xfrm>
          <a:prstGeom prst="rect">
            <a:avLst/>
          </a:prstGeom>
          <a:solidFill>
            <a:schemeClr val="accent1">
              <a:lumMod val="50000"/>
              <a:alpha val="56078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447800" y="6096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Formal Identification</a:t>
            </a:r>
            <a:endParaRPr lang="en-US" sz="20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47800" y="921603"/>
            <a:ext cx="640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Engine Compartment Emblems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47800" y="16764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Manufacturers use different terms </a:t>
            </a:r>
          </a:p>
          <a:p>
            <a:endParaRPr lang="en-US" sz="2400" b="1" i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pic>
        <p:nvPicPr>
          <p:cNvPr id="28" name="Picture 27" descr="Picture 20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114800" y="3962400"/>
            <a:ext cx="3533775" cy="2094088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  <p:sp>
        <p:nvSpPr>
          <p:cNvPr id="35" name="TextBox 34"/>
          <p:cNvSpPr txBox="1"/>
          <p:nvPr/>
        </p:nvSpPr>
        <p:spPr>
          <a:xfrm>
            <a:off x="1524000" y="2667000"/>
            <a:ext cx="2971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Hybrid</a:t>
            </a:r>
          </a:p>
          <a:p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Hybrid Synergy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Drive</a:t>
            </a:r>
          </a:p>
          <a:p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IMA (Integrated 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Motor Assist)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pic>
        <p:nvPicPr>
          <p:cNvPr id="44034" name="Picture 2" descr="http://blog.toyota.co.uk.php5-3.dfw1-1.websitetestlink.com/wp-content/uploads/2009/04/hybrid-synergy-drive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24400" y="1600200"/>
            <a:ext cx="3355688" cy="254084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17" name="Slide Number Placeholder 5"/>
          <p:cNvSpPr txBox="1">
            <a:spLocks/>
          </p:cNvSpPr>
          <p:nvPr/>
        </p:nvSpPr>
        <p:spPr>
          <a:xfrm>
            <a:off x="63246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295400" y="533400"/>
            <a:ext cx="6858000" cy="5715000"/>
          </a:xfrm>
          <a:prstGeom prst="rect">
            <a:avLst/>
          </a:prstGeom>
          <a:solidFill>
            <a:schemeClr val="accent1">
              <a:lumMod val="50000"/>
              <a:alpha val="56078"/>
            </a:scheme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752600" y="7620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Formal Identification</a:t>
            </a:r>
            <a:endParaRPr lang="en-US" sz="20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52600" y="1127628"/>
            <a:ext cx="3352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Instrument Cluster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2" descr="http://images.thecarconnection.com/lrg/2011-honda-civic-hybrid-instrument-cluster_100325959_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648200" y="1981200"/>
            <a:ext cx="3708400" cy="27813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05400" y="304800"/>
            <a:ext cx="2667000" cy="2972594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1447800" y="1941016"/>
            <a:ext cx="2971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Hybrid logo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IMA logo </a:t>
            </a:r>
          </a:p>
          <a:p>
            <a:pPr marL="457200" indent="-457200"/>
            <a:r>
              <a:rPr lang="en-US" sz="24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Integrated Motor Assist (Honda)</a:t>
            </a:r>
          </a:p>
          <a:p>
            <a:pPr marL="457200" indent="-457200"/>
            <a:endParaRPr lang="en-US" sz="2400" b="1" i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/>
            <a:r>
              <a:rPr lang="en-US" sz="24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May not be visible when vehicle is shut down.</a:t>
            </a:r>
            <a:endParaRPr lang="en-US" sz="2400" b="1" i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" name="Picture 35" descr="Picture 33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4267200" y="4343400"/>
            <a:ext cx="3453493" cy="2057400"/>
          </a:xfrm>
          <a:prstGeom prst="rect">
            <a:avLst/>
          </a:prstGeom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90600" y="1371600"/>
            <a:ext cx="7162800" cy="50292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447800" y="2057400"/>
            <a:ext cx="6426278" cy="1252238"/>
            <a:chOff x="1650922" y="2461737"/>
            <a:chExt cx="6426278" cy="1252238"/>
          </a:xfrm>
        </p:grpSpPr>
        <p:sp>
          <p:nvSpPr>
            <p:cNvPr id="20" name="TextBox 19"/>
            <p:cNvSpPr txBox="1"/>
            <p:nvPr/>
          </p:nvSpPr>
          <p:spPr>
            <a:xfrm>
              <a:off x="2057400" y="2848610"/>
              <a:ext cx="6019800" cy="865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2000" b="1" dirty="0" smtClean="0">
                  <a:solidFill>
                    <a:schemeClr val="bg1"/>
                  </a:solidFill>
                </a:rPr>
                <a:t>Demonstrate knowledge of initial response procedures for an incident involving P/HEVs and EVs, including how to Identify, Immobilize and Disable the vehicles.</a:t>
              </a:r>
              <a:endParaRPr 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650922" y="2461737"/>
              <a:ext cx="25644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FFC000"/>
                  </a:solidFill>
                </a:rPr>
                <a:t>Terminal Objective</a:t>
              </a:r>
              <a:endParaRPr lang="en-US" sz="2400" b="1" dirty="0">
                <a:solidFill>
                  <a:srgbClr val="FFC000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828800" y="3708340"/>
            <a:ext cx="6019800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Identify  size up procedures and scene hazards of an incident involving a P/HEV and EV.</a:t>
            </a: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endParaRPr lang="en-US" sz="20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Identify P/HEVs and EVs using formal and informal methods and using the Emergency Field Guide.</a:t>
            </a: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endParaRPr lang="en-US" sz="20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Identify Immobilization procedures.</a:t>
            </a: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endParaRPr lang="en-US" sz="2000" b="1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r>
              <a:rPr lang="en-US" sz="2000" b="1" dirty="0" smtClean="0">
                <a:solidFill>
                  <a:schemeClr val="bg1"/>
                </a:solidFill>
              </a:rPr>
              <a:t>Identify vehicle Disabling procedures.</a:t>
            </a:r>
          </a:p>
          <a:p>
            <a:pPr marL="457200" indent="-457200">
              <a:lnSpc>
                <a:spcPts val="2000"/>
              </a:lnSpc>
              <a:buFont typeface="Calibri" pitchFamily="34" charset="0"/>
              <a:buChar char="•"/>
            </a:pP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3278" y="3272135"/>
            <a:ext cx="2688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C000"/>
                </a:solidFill>
              </a:rPr>
              <a:t>Enabling Objectives</a:t>
            </a:r>
            <a:endParaRPr lang="en-US" sz="2400" b="1" dirty="0">
              <a:solidFill>
                <a:srgbClr val="FFC000"/>
              </a:solidFill>
            </a:endParaRP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35278" y="1524000"/>
            <a:ext cx="4341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C000"/>
                </a:solidFill>
                <a:latin typeface="Arial Black" pitchFamily="34" charset="0"/>
              </a:rPr>
              <a:t>Module IV Objectives</a:t>
            </a:r>
            <a:endParaRPr lang="en-US" sz="2800" b="1" dirty="0">
              <a:solidFill>
                <a:srgbClr val="FFC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295400" y="457200"/>
            <a:ext cx="7239000" cy="57150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600200" y="68580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Informal Identification</a:t>
            </a:r>
            <a:endParaRPr lang="en-US" sz="28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0" y="1295400"/>
            <a:ext cx="51816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Other clues that indicate a P/HEV or EV.</a:t>
            </a:r>
            <a:endParaRPr lang="en-US" sz="2800" b="1" i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828800" y="2438400"/>
            <a:ext cx="3048000" cy="40421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High Voltage </a:t>
            </a:r>
          </a:p>
          <a:p>
            <a:pPr>
              <a:lnSpc>
                <a:spcPts val="28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Labels </a:t>
            </a:r>
          </a:p>
          <a:p>
            <a:pPr>
              <a:lnSpc>
                <a:spcPts val="2800"/>
              </a:lnSpc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lnSpc>
                <a:spcPts val="28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Instrument</a:t>
            </a:r>
          </a:p>
          <a:p>
            <a:pPr>
              <a:lnSpc>
                <a:spcPts val="28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Panel</a:t>
            </a:r>
          </a:p>
          <a:p>
            <a:pPr>
              <a:lnSpc>
                <a:spcPts val="2800"/>
              </a:lnSpc>
              <a:buFont typeface="Arial" pitchFamily="34" charset="0"/>
              <a:buChar char="●"/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514350" indent="-514350">
              <a:lnSpc>
                <a:spcPts val="28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Electrical </a:t>
            </a:r>
          </a:p>
          <a:p>
            <a:pPr>
              <a:lnSpc>
                <a:spcPts val="28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Cables</a:t>
            </a:r>
          </a:p>
          <a:p>
            <a:pPr>
              <a:lnSpc>
                <a:spcPts val="2800"/>
              </a:lnSpc>
            </a:pPr>
            <a:endParaRPr lang="en-US" sz="2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lnSpc>
                <a:spcPts val="2800"/>
              </a:lnSpc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Battery </a:t>
            </a:r>
            <a:r>
              <a:rPr lang="en-US" sz="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Vents</a:t>
            </a:r>
          </a:p>
          <a:p>
            <a:pPr>
              <a:lnSpc>
                <a:spcPts val="2800"/>
              </a:lnSpc>
            </a:pPr>
            <a:endParaRPr lang="en-US" sz="28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Picture 12" descr="800px-Prius_mfd_energy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831913" y="2133600"/>
            <a:ext cx="4515556" cy="3200400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143000" y="457200"/>
            <a:ext cx="6934200" cy="5943600"/>
          </a:xfrm>
          <a:prstGeom prst="rect">
            <a:avLst/>
          </a:prstGeom>
          <a:solidFill>
            <a:schemeClr val="accent1">
              <a:lumMod val="50000"/>
              <a:alpha val="56078"/>
            </a:scheme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xtBox 44"/>
          <p:cNvSpPr txBox="1"/>
          <p:nvPr/>
        </p:nvSpPr>
        <p:spPr>
          <a:xfrm>
            <a:off x="1524000" y="7620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Informal Identification</a:t>
            </a:r>
            <a:endParaRPr lang="en-US" sz="20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0" y="1066800"/>
            <a:ext cx="6248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Warning Labels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43010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14400" y="1752600"/>
            <a:ext cx="3405690" cy="2261592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43012" name="Picture 4" descr="Pictur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14400" y="4324350"/>
            <a:ext cx="3356386" cy="222885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34" name="TextBox 33"/>
          <p:cNvSpPr txBox="1"/>
          <p:nvPr/>
        </p:nvSpPr>
        <p:spPr>
          <a:xfrm>
            <a:off x="4572000" y="1676400"/>
            <a:ext cx="34290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High voltage warning labels under hood and on high voltage components and cabling.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Some labels may show the location of the 12 VDC and HV battery.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143000" y="381000"/>
            <a:ext cx="7315200" cy="5867400"/>
          </a:xfrm>
          <a:prstGeom prst="rect">
            <a:avLst/>
          </a:prstGeom>
          <a:solidFill>
            <a:srgbClr val="FF0000">
              <a:alpha val="56078"/>
            </a:srgbClr>
          </a:solidFill>
          <a:ln w="31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1524000" y="1905001"/>
            <a:ext cx="236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Charge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Assist 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Indicators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Battery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Status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Indicator</a:t>
            </a:r>
          </a:p>
          <a:p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Ready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Indicator</a:t>
            </a:r>
          </a:p>
          <a:p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47800" y="533400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Informal Identification</a:t>
            </a:r>
            <a:endParaRPr lang="en-US" sz="20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47800" y="845402"/>
            <a:ext cx="289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Instrument Panel Items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4" name="Picture 33" descr="800px-Prius_mfd_energy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64020" y="609600"/>
            <a:ext cx="4475180" cy="297180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18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6" name="Picture 35" descr="800px-Prius_mfd_energy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5105400" y="3276600"/>
            <a:ext cx="4267200" cy="3024378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19" name="Down Arrow 18"/>
          <p:cNvSpPr/>
          <p:nvPr/>
        </p:nvSpPr>
        <p:spPr>
          <a:xfrm>
            <a:off x="7031020" y="762000"/>
            <a:ext cx="914400" cy="9906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5400000">
            <a:off x="8191500" y="4205478"/>
            <a:ext cx="914400" cy="9906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Picture 32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653634" y="4495800"/>
            <a:ext cx="2289966" cy="1586346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16" name="Right Arrow 15"/>
          <p:cNvSpPr/>
          <p:nvPr/>
        </p:nvSpPr>
        <p:spPr>
          <a:xfrm rot="18456570">
            <a:off x="3708795" y="5082065"/>
            <a:ext cx="1150331" cy="5027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030859" y="5755312"/>
            <a:ext cx="1464941" cy="918743"/>
            <a:chOff x="3962400" y="2743200"/>
            <a:chExt cx="2493818" cy="1492456"/>
          </a:xfrm>
        </p:grpSpPr>
        <p:sp>
          <p:nvSpPr>
            <p:cNvPr id="20" name="Rectangle 19"/>
            <p:cNvSpPr/>
            <p:nvPr/>
          </p:nvSpPr>
          <p:spPr>
            <a:xfrm>
              <a:off x="3962400" y="2743200"/>
              <a:ext cx="2493818" cy="149245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 w="9525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4239491" y="3074857"/>
              <a:ext cx="1939636" cy="829142"/>
            </a:xfrm>
            <a:prstGeom prst="roundRect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51553" y="3115083"/>
              <a:ext cx="1764690" cy="7499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smtClean="0">
                  <a:solidFill>
                    <a:srgbClr val="92D050"/>
                  </a:solidFill>
                </a:rPr>
                <a:t>READY</a:t>
              </a:r>
              <a:endParaRPr lang="en-US" sz="2400" b="1" dirty="0">
                <a:solidFill>
                  <a:srgbClr val="92D050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219200" y="457200"/>
            <a:ext cx="7315200" cy="52578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000" y="621268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Informal Identification</a:t>
            </a:r>
            <a:endParaRPr lang="en-US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7800" y="1447800"/>
            <a:ext cx="3657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Orange (High), 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blue or yellow (intermediate).</a:t>
            </a:r>
          </a:p>
          <a:p>
            <a:pPr marL="457200" indent="-457200"/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Found under hood and on underside of vehicle.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Usually not placed</a:t>
            </a:r>
          </a:p>
          <a:p>
            <a:pPr marL="457200" indent="-457200"/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in typical cut points.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524000" y="914400"/>
            <a:ext cx="6629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Cables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38600" y="609600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Electrical Cables</a:t>
            </a:r>
            <a:endParaRPr lang="en-US" sz="2000" b="1" i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97128" y="1524001"/>
            <a:ext cx="4174296" cy="31242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36" name="Picture 35" descr="escape orange cable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5410199" y="3759397"/>
            <a:ext cx="3505201" cy="2327673"/>
          </a:xfrm>
          <a:prstGeom prst="rect">
            <a:avLst/>
          </a:prstGeom>
          <a:ln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447800" y="381000"/>
            <a:ext cx="6934200" cy="6096000"/>
          </a:xfrm>
          <a:prstGeom prst="rect">
            <a:avLst/>
          </a:prstGeom>
          <a:solidFill>
            <a:srgbClr val="FF0000">
              <a:alpha val="56078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1752600" y="902732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Cable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752600" y="597932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Informal Identification</a:t>
            </a:r>
            <a:endParaRPr lang="en-US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67200" y="609600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Electrical Cables</a:t>
            </a:r>
            <a:endParaRPr lang="en-US" b="1" i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38600" y="1524000"/>
            <a:ext cx="42672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No requirement that HV cable is visible.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Black shrouding around cables on many models.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Plastic paneling on underside on some models, covering cable.</a:t>
            </a:r>
          </a:p>
          <a:p>
            <a:pPr marL="457200" indent="-457200"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More visible on older models.</a:t>
            </a:r>
          </a:p>
        </p:txBody>
      </p:sp>
      <p:pic>
        <p:nvPicPr>
          <p:cNvPr id="32771" name="Picture 3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" y="1524000"/>
            <a:ext cx="3390304" cy="48006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2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Right Arrow 23"/>
          <p:cNvSpPr/>
          <p:nvPr/>
        </p:nvSpPr>
        <p:spPr>
          <a:xfrm rot="10800000">
            <a:off x="1524000" y="2590800"/>
            <a:ext cx="1524000" cy="114113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0800000">
            <a:off x="1371600" y="4724400"/>
            <a:ext cx="1524000" cy="114113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219200" y="381000"/>
            <a:ext cx="7086600" cy="57912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1371600" y="1676400"/>
            <a:ext cx="6629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Vents keep high </a:t>
            </a:r>
          </a:p>
          <a:p>
            <a:pPr marL="457200" indent="-4572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voltage battery </a:t>
            </a:r>
          </a:p>
          <a:p>
            <a:pPr marL="457200" indent="-457200"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from overheating.</a:t>
            </a:r>
          </a:p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Located in general vicinity of the battery.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4000" y="612577"/>
            <a:ext cx="449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Informal Identification</a:t>
            </a:r>
            <a:endParaRPr lang="en-US" sz="2000" b="1" i="1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524000" y="92458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Battery Vents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34000" y="3581400"/>
            <a:ext cx="281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Often look like HVAC vents or speakers.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24400" y="304800"/>
            <a:ext cx="4114800" cy="23622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1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0200" y="4981466"/>
            <a:ext cx="297180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Not all vehicles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have visible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vents.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07459" y="3581400"/>
            <a:ext cx="3469341" cy="27432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219200" y="533400"/>
            <a:ext cx="6858000" cy="53340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3048000" y="838200"/>
            <a:ext cx="464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Identification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31746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50871" y="3505200"/>
            <a:ext cx="3997329" cy="27432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27" name="TextBox 26"/>
          <p:cNvSpPr txBox="1"/>
          <p:nvPr/>
        </p:nvSpPr>
        <p:spPr>
          <a:xfrm>
            <a:off x="5105400" y="1676400"/>
            <a:ext cx="2819400" cy="3760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Use all  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Information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available.</a:t>
            </a: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Take the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time to check.</a:t>
            </a: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>
              <a:lnSpc>
                <a:spcPts val="26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If no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badging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 visible, look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 for additional</a:t>
            </a:r>
          </a:p>
          <a:p>
            <a:pPr>
              <a:lnSpc>
                <a:spcPts val="26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      clues.</a:t>
            </a:r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1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9" name="Picture 3" descr="Pictur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447800" y="1447800"/>
            <a:ext cx="3454400" cy="25908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1143000" y="533400"/>
            <a:ext cx="7010400" cy="5715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1676400" y="1371600"/>
            <a:ext cx="6400800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Electronic vehicle safety and security systems which monitor vehicle status</a:t>
            </a:r>
          </a:p>
          <a:p>
            <a:endParaRPr lang="en-US" sz="8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	    Examples:      </a:t>
            </a:r>
            <a:r>
              <a:rPr lang="en-US" sz="2400" b="1" i="1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OnStar</a:t>
            </a:r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(GM)</a:t>
            </a:r>
          </a:p>
          <a:p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			       Blue Link (Hyundai)</a:t>
            </a:r>
          </a:p>
          <a:p>
            <a:r>
              <a:rPr lang="en-US" sz="2400" b="1" i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			       BMW Assist (BMW) </a:t>
            </a:r>
            <a:endParaRPr lang="en-US" sz="2400" b="1" dirty="0" smtClean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447800" y="762000"/>
            <a:ext cx="525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Telematics</a:t>
            </a:r>
            <a:endParaRPr lang="en-US" sz="28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29700" name="Picture 4" descr="http://www.wired.com/images_blogs/autopia/2009/10/onstar_command_cente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28600" y="3248623"/>
            <a:ext cx="4724741" cy="3152177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29698" name="Picture 2" descr="http://images.businessweek.com/ss/09/04/0408_cars_go_wireless/image/gm_onstar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429000" y="3505200"/>
            <a:ext cx="4441371" cy="2590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3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/>
          <p:nvPr/>
        </p:nvSpPr>
        <p:spPr>
          <a:xfrm>
            <a:off x="1219200" y="533400"/>
            <a:ext cx="6858000" cy="57912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1524000" y="914400"/>
            <a:ext cx="6172200" cy="2438400"/>
          </a:xfrm>
          <a:prstGeom prst="rect">
            <a:avLst/>
          </a:prstGeom>
          <a:solidFill>
            <a:schemeClr val="tx1">
              <a:alpha val="56078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1524000" y="3683263"/>
            <a:ext cx="7010400" cy="2336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During emergency, information is transmitted, and forwarded to nearest response agencies.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Includes if the vehicle is a P/HEV or EV.</a:t>
            </a: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/>
            </a:endParaRPr>
          </a:p>
          <a:p>
            <a:pPr marL="457200" indent="-457200"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Use of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telematics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/>
              </a:rPr>
              <a:t> is increasing.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65342" y="1153180"/>
            <a:ext cx="45306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Telematics</a:t>
            </a:r>
            <a:endParaRPr lang="en-US" sz="2800" dirty="0">
              <a:solidFill>
                <a:srgbClr val="FFFF00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261017" y="1192426"/>
            <a:ext cx="560689" cy="62844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/>
          </a:p>
        </p:txBody>
      </p:sp>
      <p:cxnSp>
        <p:nvCxnSpPr>
          <p:cNvPr id="23" name="Straight Arrow Connector 22"/>
          <p:cNvCxnSpPr>
            <a:endCxn id="19" idx="3"/>
          </p:cNvCxnSpPr>
          <p:nvPr/>
        </p:nvCxnSpPr>
        <p:spPr>
          <a:xfrm flipV="1">
            <a:off x="3419984" y="1728841"/>
            <a:ext cx="923145" cy="655408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4681534" y="1571728"/>
            <a:ext cx="923145" cy="720484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xplosion 1 19"/>
          <p:cNvSpPr/>
          <p:nvPr/>
        </p:nvSpPr>
        <p:spPr>
          <a:xfrm>
            <a:off x="2859295" y="2135100"/>
            <a:ext cx="700861" cy="785561"/>
          </a:xfrm>
          <a:prstGeom prst="irregularSeal1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/>
          </a:p>
        </p:txBody>
      </p:sp>
      <p:sp>
        <p:nvSpPr>
          <p:cNvPr id="33" name="Right Arrow 32"/>
          <p:cNvSpPr/>
          <p:nvPr/>
        </p:nvSpPr>
        <p:spPr>
          <a:xfrm flipH="1">
            <a:off x="3560156" y="2292212"/>
            <a:ext cx="2242756" cy="62844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/>
          </a:p>
        </p:txBody>
      </p:sp>
      <p:sp>
        <p:nvSpPr>
          <p:cNvPr id="18" name="Oval 17"/>
          <p:cNvSpPr/>
          <p:nvPr/>
        </p:nvSpPr>
        <p:spPr>
          <a:xfrm>
            <a:off x="5522568" y="2292212"/>
            <a:ext cx="560689" cy="628449"/>
          </a:xfrm>
          <a:prstGeom prst="ellipse">
            <a:avLst/>
          </a:prstGeom>
          <a:solidFill>
            <a:srgbClr val="FF0000"/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00" b="1"/>
          </a:p>
        </p:txBody>
      </p:sp>
      <p:sp>
        <p:nvSpPr>
          <p:cNvPr id="37" name="TextBox 36"/>
          <p:cNvSpPr txBox="1"/>
          <p:nvPr/>
        </p:nvSpPr>
        <p:spPr>
          <a:xfrm>
            <a:off x="6083257" y="2135098"/>
            <a:ext cx="1536743" cy="836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Response Agency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676400" y="2135098"/>
            <a:ext cx="1374067" cy="836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Vehicle</a:t>
            </a:r>
          </a:p>
          <a:p>
            <a:pPr algn="ctr"/>
            <a:r>
              <a:rPr lang="en-US" sz="2400" b="1" dirty="0" smtClean="0">
                <a:solidFill>
                  <a:srgbClr val="FFFF00"/>
                </a:solidFill>
              </a:rPr>
              <a:t>Crash</a:t>
            </a:r>
            <a:endParaRPr lang="en-US" sz="2400" b="1" dirty="0">
              <a:solidFill>
                <a:srgbClr val="FFFF00"/>
              </a:solidFill>
            </a:endParaRPr>
          </a:p>
        </p:txBody>
      </p:sp>
      <p:sp>
        <p:nvSpPr>
          <p:cNvPr id="2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29200" y="1143000"/>
            <a:ext cx="205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</a:rPr>
              <a:t>Transmitting  System</a:t>
            </a:r>
            <a:endParaRPr lang="en-US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5386" y="533400"/>
            <a:ext cx="6106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Initial Response Actions</a:t>
            </a:r>
            <a:endParaRPr lang="en-US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14" name="Diagram 1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685800"/>
            <a:ext cx="6553200" cy="36576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47800" y="1066800"/>
            <a:ext cx="6248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ENSURE A SAFE WORK ENVIRONMENT FOR RESPONSE PERSONNEL </a:t>
            </a:r>
            <a:endParaRPr lang="en-US" sz="28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safety officer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905000" y="2705100"/>
            <a:ext cx="5170714" cy="361950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3200400" y="2057400"/>
            <a:ext cx="25908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</a:rPr>
              <a:t>Use proper PPE </a:t>
            </a:r>
            <a:endParaRPr lang="en-US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1447801" y="762000"/>
            <a:ext cx="6477000" cy="55626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TextBox 13"/>
          <p:cNvSpPr txBox="1"/>
          <p:nvPr/>
        </p:nvSpPr>
        <p:spPr>
          <a:xfrm>
            <a:off x="1956955" y="1062500"/>
            <a:ext cx="69584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Immobilize the Vehicle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81200" y="1676400"/>
            <a:ext cx="5715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Chock the wheels.</a:t>
            </a:r>
          </a:p>
          <a:p>
            <a:pPr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Place vehicle in park.</a:t>
            </a:r>
          </a:p>
          <a:p>
            <a:pPr>
              <a:buFont typeface="Arial" pitchFamily="34" charset="0"/>
              <a:buChar char="●"/>
            </a:pPr>
            <a:r>
              <a: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Engage the emergency brake.</a:t>
            </a:r>
            <a:endParaRPr lang="en-US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6" name="Picture 2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52438" y="3124200"/>
            <a:ext cx="4475690" cy="297180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57200" y="3124200"/>
            <a:ext cx="3733800" cy="299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838200" y="838200"/>
            <a:ext cx="7315200" cy="54102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066800" y="990600"/>
            <a:ext cx="2590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  <a:latin typeface="Arial Black" pitchFamily="34" charset="0"/>
              </a:rPr>
              <a:t>Useful Information</a:t>
            </a:r>
            <a:endParaRPr lang="en-US" sz="2400" b="1" i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" y="2362200"/>
            <a:ext cx="5791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/>
              <a:buChar char="•"/>
            </a:pPr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/>
              <a:buChar char="•"/>
            </a:pPr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6800" y="1752600"/>
            <a:ext cx="4419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Joystick Shifters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return to the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same position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regardless of gear.</a:t>
            </a:r>
          </a:p>
          <a:p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Push Button Park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on some models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actuate electrical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mechanism.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34000" y="2667000"/>
            <a:ext cx="3107201" cy="23622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3314" name="Picture 2" descr="http://prius3.files.wordpress.com/2010/07/2010-07-25_munich-toyota-prius-14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91000" y="609600"/>
            <a:ext cx="3543299" cy="23622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sp>
        <p:nvSpPr>
          <p:cNvPr id="30" name="TextBox 29"/>
          <p:cNvSpPr txBox="1"/>
          <p:nvPr/>
        </p:nvSpPr>
        <p:spPr>
          <a:xfrm>
            <a:off x="990600" y="5257800"/>
            <a:ext cx="6629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Electronic parking brakes will not engage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after battery power is cut.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25386" y="533400"/>
            <a:ext cx="6106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Initial Response Actions</a:t>
            </a:r>
            <a:endParaRPr lang="en-US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14" name="Diagram 1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143000" y="609600"/>
            <a:ext cx="6705600" cy="54864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524000" y="762000"/>
            <a:ext cx="434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</a:rPr>
              <a:t>Disable the Vehicle</a:t>
            </a:r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grpSp>
        <p:nvGrpSpPr>
          <p:cNvPr id="3" name="Group 24"/>
          <p:cNvGrpSpPr/>
          <p:nvPr/>
        </p:nvGrpSpPr>
        <p:grpSpPr>
          <a:xfrm>
            <a:off x="1600200" y="1219200"/>
            <a:ext cx="5715000" cy="1524000"/>
            <a:chOff x="2133600" y="1258907"/>
            <a:chExt cx="5181600" cy="1524000"/>
          </a:xfrm>
        </p:grpSpPr>
        <p:sp>
          <p:nvSpPr>
            <p:cNvPr id="12" name="TextBox 11"/>
            <p:cNvSpPr txBox="1"/>
            <p:nvPr/>
          </p:nvSpPr>
          <p:spPr>
            <a:xfrm>
              <a:off x="2209800" y="1828800"/>
              <a:ext cx="51054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Shut Off Vehicle Ignition</a:t>
              </a:r>
            </a:p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Disconnect 12 VDC Battery</a:t>
              </a:r>
              <a:endPara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133600" y="1258907"/>
              <a:ext cx="3108960" cy="523220"/>
            </a:xfrm>
            <a:prstGeom prst="rect">
              <a:avLst/>
            </a:prstGeom>
            <a:noFill/>
            <a:ln w="127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solidFill>
                    <a:schemeClr val="bg1"/>
                  </a:solidFill>
                  <a:latin typeface="Arial Black" pitchFamily="34" charset="0"/>
                </a:rPr>
                <a:t>Primary Method</a:t>
              </a:r>
              <a:endParaRPr lang="en-US" sz="2800" b="1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810000" y="2857255"/>
            <a:ext cx="4648200" cy="3086345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5800" y="3276600"/>
            <a:ext cx="4705212" cy="312420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28800" y="2057400"/>
            <a:ext cx="5181600" cy="35052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2362200" y="2590800"/>
            <a:ext cx="4114800" cy="2590800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86200" y="3048000"/>
            <a:ext cx="1066800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</a:pPr>
            <a:r>
              <a:rPr lang="en-US" sz="2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Video</a:t>
            </a:r>
            <a:endParaRPr lang="en-US" sz="2200" b="1" dirty="0">
              <a:solidFill>
                <a:schemeClr val="accent1">
                  <a:lumMod val="60000"/>
                  <a:lumOff val="4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1800" y="3447871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Disabling the High Voltage System</a:t>
            </a:r>
            <a:endParaRPr lang="en-US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477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4-</a:t>
            </a:r>
            <a:fld id="{1C7A3F9D-EA3A-4B35-83C7-B88C13F6F6E4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8" name="IV.a. Disabling the HV System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 t="4336"/>
          <a:stretch>
            <a:fillRect/>
          </a:stretch>
        </p:blipFill>
        <p:spPr>
          <a:xfrm>
            <a:off x="2956126" y="4800600"/>
            <a:ext cx="3003148" cy="16811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/>
          <p:nvPr/>
        </p:nvSpPr>
        <p:spPr>
          <a:xfrm>
            <a:off x="990600" y="990600"/>
            <a:ext cx="6934200" cy="53340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00200" y="1143000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  <a:latin typeface="Arial Black" pitchFamily="34" charset="0"/>
              </a:rPr>
              <a:t>Push button and Proximity Key Systems</a:t>
            </a:r>
            <a:endParaRPr lang="en-US" sz="2400" b="1" i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5400" y="2209800"/>
            <a:ext cx="3886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Secure the driver’s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key and locate any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additional keys. 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Move the keys at least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16 feet away.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If you cannot secure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key, continue with 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appropriate shutdown 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procedure.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108392" y="1905000"/>
            <a:ext cx="3273608" cy="3667208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8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990600" y="838200"/>
            <a:ext cx="7010400" cy="51816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600200" y="914400"/>
            <a:ext cx="5943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</a:rPr>
              <a:t>Disable the Vehicle</a:t>
            </a:r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grpSp>
        <p:nvGrpSpPr>
          <p:cNvPr id="2" name="Group 23"/>
          <p:cNvGrpSpPr/>
          <p:nvPr/>
        </p:nvGrpSpPr>
        <p:grpSpPr>
          <a:xfrm>
            <a:off x="1219200" y="1295400"/>
            <a:ext cx="6858000" cy="2286000"/>
            <a:chOff x="1219200" y="1295400"/>
            <a:chExt cx="6858000" cy="2286000"/>
          </a:xfrm>
        </p:grpSpPr>
        <p:sp>
          <p:nvSpPr>
            <p:cNvPr id="12" name="TextBox 11"/>
            <p:cNvSpPr txBox="1"/>
            <p:nvPr/>
          </p:nvSpPr>
          <p:spPr>
            <a:xfrm>
              <a:off x="1219200" y="2196405"/>
              <a:ext cx="6858000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Disconnect 12 VDC Battery.</a:t>
              </a:r>
              <a:endParaRPr lang="en-US" sz="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>
                <a:buFont typeface="Arial" pitchFamily="34" charset="0"/>
                <a:buChar char="●"/>
              </a:pPr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Pull the high voltage system control</a:t>
              </a:r>
            </a:p>
            <a:p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  fuse.</a:t>
              </a:r>
              <a:endPara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295400" y="1295400"/>
              <a:ext cx="3886200" cy="830997"/>
            </a:xfrm>
            <a:prstGeom prst="rect">
              <a:avLst/>
            </a:prstGeom>
            <a:noFill/>
            <a:ln w="12700">
              <a:solidFill>
                <a:srgbClr val="FFFF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b="1" i="1" dirty="0" smtClean="0">
                  <a:solidFill>
                    <a:schemeClr val="bg1"/>
                  </a:solidFill>
                  <a:latin typeface="Arial Black" pitchFamily="34" charset="0"/>
                </a:rPr>
                <a:t>Secondary Method</a:t>
              </a:r>
            </a:p>
            <a:p>
              <a:r>
                <a:rPr lang="en-US" sz="2000" b="1" i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(For some models)</a:t>
              </a:r>
              <a:endParaRPr lang="en-US" sz="2800" b="1" i="1" dirty="0">
                <a:solidFill>
                  <a:schemeClr val="bg1"/>
                </a:solidFill>
                <a:latin typeface="Arial Black" pitchFamily="34" charset="0"/>
              </a:endParaRPr>
            </a:p>
          </p:txBody>
        </p:sp>
      </p:grpSp>
      <p:pic>
        <p:nvPicPr>
          <p:cNvPr id="39" name="Picture 38" descr="flatten tires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038600" y="3185082"/>
            <a:ext cx="4389225" cy="3291918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5800" y="3581400"/>
            <a:ext cx="4016643" cy="266700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990600" y="569416"/>
            <a:ext cx="7010400" cy="5715000"/>
          </a:xfrm>
          <a:prstGeom prst="rect">
            <a:avLst/>
          </a:prstGeom>
          <a:solidFill>
            <a:srgbClr val="1E1C11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295400" y="645616"/>
            <a:ext cx="624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</a:rPr>
              <a:t>Disable the Vehicle</a:t>
            </a:r>
            <a:endParaRPr lang="en-US" sz="20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95400" y="1026616"/>
            <a:ext cx="388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bg1"/>
                </a:solidFill>
                <a:latin typeface="Arial Black" pitchFamily="34" charset="0"/>
              </a:rPr>
              <a:t>Secondary Method</a:t>
            </a:r>
            <a:endParaRPr lang="en-US" sz="2800" b="1" i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166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800" y="1560016"/>
            <a:ext cx="6858000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IMPORTANT SAFETY NOTE: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95400" y="2169616"/>
            <a:ext cx="6629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Both steps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(cut 12 VDC battery and pull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HV fuse) are critical for disabling both the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HV system and the airbags.  </a:t>
            </a:r>
          </a:p>
          <a:p>
            <a:endParaRPr lang="en-US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If the vehicle ignition was not shut off, the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DC-DC converter can still provide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12 VDC </a:t>
            </a:r>
          </a:p>
          <a:p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  power 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 the HV Battery Relays.</a:t>
            </a:r>
          </a:p>
          <a:p>
            <a:endParaRPr lang="en-US" sz="1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Pulling the HV System Fuse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interrupts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current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from both 12 VDC power sources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to the HV battery,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opening the HV relays</a:t>
            </a: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and shutting down the HV system.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/>
        </p:nvSpPr>
        <p:spPr>
          <a:xfrm>
            <a:off x="1295400" y="609600"/>
            <a:ext cx="7162800" cy="54102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FFFF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1600200" y="762000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Disable the Vehicle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00200" y="1219200"/>
            <a:ext cx="678180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Reference NFPA EFG or Manufacturer’s ERG for the specific vehicle to determine…. 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164687">
            <a:off x="1230322" y="2388007"/>
            <a:ext cx="3075242" cy="3991359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9" name="Picture 38" descr="flatten tires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495800" y="4495800"/>
            <a:ext cx="3124200" cy="213360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5" name="TextBox 24"/>
          <p:cNvSpPr txBox="1"/>
          <p:nvPr/>
        </p:nvSpPr>
        <p:spPr>
          <a:xfrm>
            <a:off x="4343400" y="2178784"/>
            <a:ext cx="3886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Which fuse to pull (not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all models recommend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this method).</a:t>
            </a: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4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Secondary disabling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procedures for that</a:t>
            </a:r>
          </a:p>
          <a:p>
            <a:pPr>
              <a:lnSpc>
                <a:spcPts val="24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model.</a:t>
            </a:r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295400" y="609600"/>
            <a:ext cx="7010400" cy="57150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600200" y="914400"/>
            <a:ext cx="64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rgbClr val="FFFF00"/>
                </a:solidFill>
                <a:latin typeface="Arial Black" pitchFamily="34" charset="0"/>
              </a:rPr>
              <a:t>High Voltage System Drain-Down</a:t>
            </a:r>
            <a:endParaRPr lang="en-US" sz="2400" b="1" i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95800" y="1295400"/>
            <a:ext cx="3810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Some models have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capacitors that can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retain HV energy for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up to 10 minutes. </a:t>
            </a:r>
          </a:p>
          <a:p>
            <a:pPr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After system is </a:t>
            </a:r>
          </a:p>
          <a:p>
            <a:pPr marL="166688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shut down, the high</a:t>
            </a:r>
          </a:p>
          <a:p>
            <a:pPr marL="166688"/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voltage battery still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retains its charge.</a:t>
            </a:r>
          </a:p>
          <a:p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Always assume the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system is still  </a:t>
            </a:r>
          </a:p>
          <a:p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energized.</a:t>
            </a:r>
          </a:p>
          <a:p>
            <a:pPr marL="166688"/>
            <a:endParaRPr lang="en-US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66800" y="3124200"/>
            <a:ext cx="2566566" cy="335966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7411" name="Picture 3" descr="Picture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9600" y="1676400"/>
            <a:ext cx="3628016" cy="24092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</p:pic>
      <p:sp>
        <p:nvSpPr>
          <p:cNvPr id="2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1143000"/>
            <a:ext cx="48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219200" y="685800"/>
            <a:ext cx="6781800" cy="5257800"/>
          </a:xfrm>
          <a:prstGeom prst="rect">
            <a:avLst/>
          </a:prstGeom>
          <a:solidFill>
            <a:srgbClr val="0033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048000" y="924580"/>
            <a:ext cx="4419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FF00"/>
                </a:solidFill>
                <a:latin typeface="Arial Black" pitchFamily="34" charset="0"/>
              </a:rPr>
              <a:t>Scene Size-Up</a:t>
            </a:r>
            <a:endParaRPr lang="en-US" sz="28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9600" y="3733800"/>
            <a:ext cx="4673601" cy="2667000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grpSp>
        <p:nvGrpSpPr>
          <p:cNvPr id="14" name="Group 13"/>
          <p:cNvGrpSpPr/>
          <p:nvPr/>
        </p:nvGrpSpPr>
        <p:grpSpPr>
          <a:xfrm>
            <a:off x="1905000" y="2971800"/>
            <a:ext cx="6705600" cy="412934"/>
            <a:chOff x="2514600" y="3701866"/>
            <a:chExt cx="6705600" cy="412934"/>
          </a:xfrm>
        </p:grpSpPr>
        <p:sp>
          <p:nvSpPr>
            <p:cNvPr id="15" name="Oval 14"/>
            <p:cNvSpPr/>
            <p:nvPr/>
          </p:nvSpPr>
          <p:spPr>
            <a:xfrm>
              <a:off x="2514600" y="38100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667000" y="3701866"/>
              <a:ext cx="6553200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Determine course of action.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05000" y="1441847"/>
            <a:ext cx="6096000" cy="646331"/>
            <a:chOff x="2514600" y="2057400"/>
            <a:chExt cx="5715000" cy="646331"/>
          </a:xfrm>
        </p:grpSpPr>
        <p:sp>
          <p:nvSpPr>
            <p:cNvPr id="20" name="Oval 19"/>
            <p:cNvSpPr/>
            <p:nvPr/>
          </p:nvSpPr>
          <p:spPr>
            <a:xfrm>
              <a:off x="2514600" y="23622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667000" y="2057400"/>
              <a:ext cx="5562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Survey scene for hazards (Scene 360).</a:t>
              </a:r>
              <a:endParaRPr lang="en-US" sz="20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14950" y="3475274"/>
            <a:ext cx="3067050" cy="3077926"/>
          </a:xfrm>
          <a:prstGeom prst="ellipse">
            <a:avLst/>
          </a:prstGeom>
          <a:ln w="1905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6" name="Group 25"/>
          <p:cNvGrpSpPr/>
          <p:nvPr/>
        </p:nvGrpSpPr>
        <p:grpSpPr>
          <a:xfrm>
            <a:off x="1905000" y="2089150"/>
            <a:ext cx="5715000" cy="577850"/>
            <a:chOff x="2514600" y="2057400"/>
            <a:chExt cx="5715000" cy="577850"/>
          </a:xfrm>
        </p:grpSpPr>
        <p:sp>
          <p:nvSpPr>
            <p:cNvPr id="27" name="Oval 26"/>
            <p:cNvSpPr/>
            <p:nvPr/>
          </p:nvSpPr>
          <p:spPr>
            <a:xfrm>
              <a:off x="2514600" y="23622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667000" y="2057400"/>
              <a:ext cx="5562600" cy="5778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Identify types of vehicles involved.</a:t>
              </a:r>
              <a:endParaRPr lang="en-US" sz="20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219200" y="457200"/>
            <a:ext cx="7391400" cy="57912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524000" y="545068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High Voltage Batteries</a:t>
            </a:r>
            <a:endParaRPr lang="en-US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24000" y="833735"/>
            <a:ext cx="579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Service Disconnects</a:t>
            </a:r>
            <a:endParaRPr lang="en-US" sz="24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32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0104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4-</a:t>
            </a:r>
            <a:fld id="{1C7A3F9D-EA3A-4B35-83C7-B88C13F6F6E4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48200" y="1439059"/>
            <a:ext cx="3886200" cy="4580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Recommendations for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use and required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safety equipment vary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by manufacturer.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Consult appropriate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ERG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before using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service disconnect.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Located on the 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battery.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Cuts off the battery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from the high voltage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   system.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38200" y="1715798"/>
            <a:ext cx="3505200" cy="2627602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1509129">
            <a:off x="2312242" y="4070611"/>
            <a:ext cx="1783799" cy="236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295400" y="990600"/>
            <a:ext cx="6705600" cy="48006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514600" y="12192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Activity 4.1 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/>
              </a:rPr>
              <a:t>IDENTIFICATION DRILL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905000" y="2057400"/>
            <a:ext cx="5867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You will be shown a series of slides, each with a picture of a vehicle or a component of a vehicle. 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You will be given a few moments to determine if …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     </a:t>
            </a:r>
            <a:r>
              <a:rPr lang="en-US" sz="2400" b="1" dirty="0" smtClean="0">
                <a:solidFill>
                  <a:schemeClr val="bg1"/>
                </a:solidFill>
              </a:rPr>
              <a:t>1. The vehicle </a:t>
            </a:r>
            <a:r>
              <a:rPr lang="en-US" sz="2400" b="1" dirty="0" smtClean="0">
                <a:solidFill>
                  <a:srgbClr val="FFFF00"/>
                </a:solidFill>
              </a:rPr>
              <a:t>IS</a:t>
            </a:r>
            <a:r>
              <a:rPr lang="en-US" sz="2400" b="1" dirty="0" smtClean="0">
                <a:solidFill>
                  <a:schemeClr val="bg1"/>
                </a:solidFill>
              </a:rPr>
              <a:t> a P/HEV or EV, or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     2. The vehicle </a:t>
            </a:r>
            <a:r>
              <a:rPr lang="en-US" sz="2400" b="1" dirty="0" smtClean="0">
                <a:solidFill>
                  <a:srgbClr val="FFFF00"/>
                </a:solidFill>
              </a:rPr>
              <a:t>IS NOT </a:t>
            </a:r>
            <a:r>
              <a:rPr lang="en-US" sz="2400" b="1" dirty="0" smtClean="0">
                <a:solidFill>
                  <a:schemeClr val="bg1"/>
                </a:solidFill>
              </a:rPr>
              <a:t>a P/HEV or EV, or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US" sz="2400" b="1" dirty="0" smtClean="0">
                <a:solidFill>
                  <a:schemeClr val="bg1"/>
                </a:solidFill>
              </a:rPr>
              <a:t>     3. </a:t>
            </a:r>
            <a:r>
              <a:rPr lang="en-US" sz="2400" b="1" dirty="0" smtClean="0">
                <a:solidFill>
                  <a:srgbClr val="FFFF00"/>
                </a:solidFill>
              </a:rPr>
              <a:t>Cannot tell</a:t>
            </a:r>
            <a:r>
              <a:rPr lang="en-US" sz="2400" b="1" dirty="0" smtClean="0">
                <a:solidFill>
                  <a:schemeClr val="bg1"/>
                </a:solidFill>
              </a:rPr>
              <a:t>. </a:t>
            </a:r>
            <a:r>
              <a:rPr lang="en-US" sz="2000" b="1" dirty="0" smtClean="0">
                <a:solidFill>
                  <a:schemeClr val="bg1"/>
                </a:solidFill>
              </a:rPr>
              <a:t>The information is not sufficient</a:t>
            </a:r>
          </a:p>
          <a:p>
            <a:r>
              <a:rPr lang="en-US" sz="2000" b="1" dirty="0" smtClean="0">
                <a:solidFill>
                  <a:schemeClr val="bg1"/>
                </a:solidFill>
              </a:rPr>
              <a:t>       to determine if a P/HEV or EV is involved, or not. </a:t>
            </a:r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85800" y="1219200"/>
            <a:ext cx="7620000" cy="4433804"/>
            <a:chOff x="762000" y="3962400"/>
            <a:chExt cx="3581400" cy="2147804"/>
          </a:xfrm>
        </p:grpSpPr>
        <p:pic>
          <p:nvPicPr>
            <p:cNvPr id="23555" name="Picture 3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762000" y="3962400"/>
              <a:ext cx="3552825" cy="21478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Rectangle 22"/>
            <p:cNvSpPr/>
            <p:nvPr/>
          </p:nvSpPr>
          <p:spPr>
            <a:xfrm>
              <a:off x="762000" y="39624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557" name="AutoShape 5" descr="http://image.modified.com/f/15674102/0411_16z+2004_lexus_is_430+badge_view.jpg"/>
          <p:cNvSpPr>
            <a:spLocks noChangeAspect="1" noChangeArrowheads="1"/>
          </p:cNvSpPr>
          <p:nvPr/>
        </p:nvSpPr>
        <p:spPr bwMode="auto">
          <a:xfrm>
            <a:off x="155575" y="-2193925"/>
            <a:ext cx="6096000" cy="4572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914400" y="1600200"/>
            <a:ext cx="7315200" cy="4509135"/>
            <a:chOff x="4648200" y="3962400"/>
            <a:chExt cx="3581400" cy="2146935"/>
          </a:xfrm>
        </p:grpSpPr>
        <p:pic>
          <p:nvPicPr>
            <p:cNvPr id="23560" name="Picture 8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648200" y="3962400"/>
              <a:ext cx="3581400" cy="21469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Rectangle 23"/>
            <p:cNvSpPr/>
            <p:nvPr/>
          </p:nvSpPr>
          <p:spPr>
            <a:xfrm>
              <a:off x="4648200" y="39624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557" name="AutoShape 5" descr="http://image.modified.com/f/15674102/0411_16z+2004_lexus_is_430+badge_view.jpg"/>
          <p:cNvSpPr>
            <a:spLocks noChangeAspect="1" noChangeArrowheads="1"/>
          </p:cNvSpPr>
          <p:nvPr/>
        </p:nvSpPr>
        <p:spPr bwMode="auto">
          <a:xfrm>
            <a:off x="155575" y="-2193925"/>
            <a:ext cx="6096000" cy="45720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066800" y="1219200"/>
            <a:ext cx="6710084" cy="4495800"/>
            <a:chOff x="909916" y="1752600"/>
            <a:chExt cx="3585884" cy="2133600"/>
          </a:xfrm>
        </p:grpSpPr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909916" y="1752600"/>
              <a:ext cx="3585883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Rectangle 51"/>
            <p:cNvSpPr/>
            <p:nvPr/>
          </p:nvSpPr>
          <p:spPr>
            <a:xfrm>
              <a:off x="914400" y="17526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62000" y="1371600"/>
            <a:ext cx="7543800" cy="4362450"/>
            <a:chOff x="914400" y="4114800"/>
            <a:chExt cx="3609975" cy="2152650"/>
          </a:xfrm>
        </p:grpSpPr>
        <p:pic>
          <p:nvPicPr>
            <p:cNvPr id="22537" name="Picture 9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914400" y="4114800"/>
              <a:ext cx="3609975" cy="2152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Rectangle 53"/>
            <p:cNvSpPr/>
            <p:nvPr/>
          </p:nvSpPr>
          <p:spPr>
            <a:xfrm>
              <a:off x="914400" y="41148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143000" y="1295400"/>
            <a:ext cx="6877050" cy="4648200"/>
            <a:chOff x="4800600" y="1752600"/>
            <a:chExt cx="3600450" cy="2133600"/>
          </a:xfrm>
        </p:grpSpPr>
        <p:pic>
          <p:nvPicPr>
            <p:cNvPr id="22534" name="Picture 6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835814" y="1752600"/>
              <a:ext cx="3565236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Rectangle 52"/>
            <p:cNvSpPr/>
            <p:nvPr/>
          </p:nvSpPr>
          <p:spPr>
            <a:xfrm>
              <a:off x="4800600" y="17526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609600" y="1219200"/>
            <a:ext cx="7835386" cy="4495800"/>
            <a:chOff x="4800600" y="4114800"/>
            <a:chExt cx="3644386" cy="2133600"/>
          </a:xfrm>
        </p:grpSpPr>
        <p:pic>
          <p:nvPicPr>
            <p:cNvPr id="22539" name="Picture 11" descr="http://image.automotive.com/f/miscellaneous/2009-chevy-silverado-xfe-gets-extra-1-mpg-city-highway/10693194+w570+cr1+re0+ar1/2009-chevrolet-silverado-xfe-badge-169-gm-corp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800600" y="4114800"/>
              <a:ext cx="3644386" cy="2129089"/>
            </a:xfrm>
            <a:prstGeom prst="rect">
              <a:avLst/>
            </a:prstGeom>
            <a:noFill/>
          </p:spPr>
        </p:pic>
        <p:sp>
          <p:nvSpPr>
            <p:cNvPr id="55" name="Rectangle 54"/>
            <p:cNvSpPr/>
            <p:nvPr/>
          </p:nvSpPr>
          <p:spPr>
            <a:xfrm>
              <a:off x="4800600" y="41148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990600" y="1295400"/>
            <a:ext cx="7086600" cy="4495800"/>
            <a:chOff x="914400" y="1752600"/>
            <a:chExt cx="3590925" cy="2133601"/>
          </a:xfrm>
        </p:grpSpPr>
        <p:pic>
          <p:nvPicPr>
            <p:cNvPr id="20488" name="Picture 8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925519" y="1752601"/>
              <a:ext cx="3579806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Rectangle 48"/>
            <p:cNvSpPr/>
            <p:nvPr/>
          </p:nvSpPr>
          <p:spPr>
            <a:xfrm>
              <a:off x="914400" y="17526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838200" y="1447800"/>
            <a:ext cx="7543800" cy="4419600"/>
            <a:chOff x="4800600" y="1752600"/>
            <a:chExt cx="3581400" cy="2133601"/>
          </a:xfrm>
        </p:grpSpPr>
        <p:pic>
          <p:nvPicPr>
            <p:cNvPr id="20491" name="Picture 11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800600" y="1752601"/>
              <a:ext cx="3581399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0" name="Rectangle 49"/>
            <p:cNvSpPr/>
            <p:nvPr/>
          </p:nvSpPr>
          <p:spPr>
            <a:xfrm>
              <a:off x="4800600" y="17526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762000"/>
            <a:ext cx="7010400" cy="5486400"/>
          </a:xfrm>
          <a:prstGeom prst="rect">
            <a:avLst/>
          </a:prstGeom>
          <a:solidFill>
            <a:srgbClr val="FF0000">
              <a:alpha val="74902"/>
            </a:srgbClr>
          </a:solidFill>
          <a:ln w="12700">
            <a:solidFill>
              <a:srgbClr val="E46C0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343400" y="914400"/>
            <a:ext cx="3581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Arial Black" pitchFamily="34" charset="0"/>
              </a:rPr>
              <a:t>Common Hazards at Any Incident Scene </a:t>
            </a:r>
            <a:endParaRPr lang="en-US" sz="2400" b="1" dirty="0">
              <a:solidFill>
                <a:srgbClr val="FFFF00"/>
              </a:solidFill>
              <a:latin typeface="Arial Black" pitchFamily="34" charset="0"/>
            </a:endParaRPr>
          </a:p>
        </p:txBody>
      </p:sp>
      <p:pic>
        <p:nvPicPr>
          <p:cNvPr id="10" name="Picture 5" descr="Pictur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9601" y="3581400"/>
            <a:ext cx="3505200" cy="2819400"/>
          </a:xfrm>
          <a:prstGeom prst="rect">
            <a:avLst/>
          </a:prstGeom>
          <a:noFill/>
          <a:ln w="19050">
            <a:solidFill>
              <a:srgbClr val="FFFF00"/>
            </a:solidFill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00200" y="533400"/>
            <a:ext cx="2343654" cy="3154001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267200" y="1905000"/>
            <a:ext cx="434340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Traffic.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Downed power lines.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Fuel Spills or other</a:t>
            </a:r>
          </a:p>
          <a:p>
            <a:pPr>
              <a:lnSpc>
                <a:spcPts val="2500"/>
              </a:lnSpc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HAZMAT.</a:t>
            </a:r>
          </a:p>
          <a:p>
            <a:pPr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Environmental Hazards.</a:t>
            </a: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Fire.</a:t>
            </a:r>
          </a:p>
          <a:p>
            <a:pPr lvl="1">
              <a:lnSpc>
                <a:spcPts val="2500"/>
              </a:lnSpc>
            </a:pPr>
            <a:endParaRPr lang="en-US" sz="24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ts val="2500"/>
              </a:lnSpc>
              <a:buFont typeface="Arial" pitchFamily="34" charset="0"/>
              <a:buChar char="●"/>
            </a:pPr>
            <a:r>
              <a:rPr lang="en-US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Unstable vehicles.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762000" y="1295400"/>
            <a:ext cx="7772400" cy="4648200"/>
            <a:chOff x="914400" y="4114800"/>
            <a:chExt cx="3581400" cy="2133600"/>
          </a:xfrm>
        </p:grpSpPr>
        <p:pic>
          <p:nvPicPr>
            <p:cNvPr id="20482" name="Picture 2" descr="http://www.treehugger.com/honda-insight-engine-IMA-hybrid-photo11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952500" y="4114800"/>
              <a:ext cx="3543300" cy="2133600"/>
            </a:xfrm>
            <a:prstGeom prst="rect">
              <a:avLst/>
            </a:prstGeom>
            <a:noFill/>
          </p:spPr>
        </p:pic>
        <p:sp>
          <p:nvSpPr>
            <p:cNvPr id="51" name="Rectangle 50"/>
            <p:cNvSpPr/>
            <p:nvPr/>
          </p:nvSpPr>
          <p:spPr>
            <a:xfrm>
              <a:off x="914400" y="41148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33400" y="1219200"/>
            <a:ext cx="7924800" cy="4581525"/>
            <a:chOff x="4800600" y="4114800"/>
            <a:chExt cx="3581400" cy="2143125"/>
          </a:xfrm>
        </p:grpSpPr>
        <p:pic>
          <p:nvPicPr>
            <p:cNvPr id="20485" name="Picture 5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4831902" y="4114800"/>
              <a:ext cx="3550098" cy="2143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" name="Rectangle 51"/>
            <p:cNvSpPr/>
            <p:nvPr/>
          </p:nvSpPr>
          <p:spPr>
            <a:xfrm>
              <a:off x="4800600" y="4114800"/>
              <a:ext cx="3581400" cy="2133600"/>
            </a:xfrm>
            <a:prstGeom prst="rect">
              <a:avLst/>
            </a:prstGeom>
            <a:noFill/>
            <a:ln w="254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143000" y="533400"/>
            <a:ext cx="6705600" cy="51054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752600" y="1785878"/>
            <a:ext cx="548640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You will be shown a series of progressive slides of two incidents that may involve a P/HEV or EV.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As you approach the scene, perform a size-up and identify hazards that could affect operations. Also, determine which, if any, vehicles are P/HEV or EV.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After each slide, you will be given a few moments to analyze hazards and develop a course of action. </a:t>
            </a:r>
          </a:p>
          <a:p>
            <a:endParaRPr lang="en-US" sz="20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>You must be prepared to justify your decisions.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400" y="76200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Activity 4.2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/>
              </a:rPr>
              <a:t>SIZE UP: IDENTIFICATION</a:t>
            </a:r>
          </a:p>
        </p:txBody>
      </p:sp>
      <p:sp>
        <p:nvSpPr>
          <p:cNvPr id="5" name="Oval 4"/>
          <p:cNvSpPr/>
          <p:nvPr/>
        </p:nvSpPr>
        <p:spPr>
          <a:xfrm>
            <a:off x="1600200" y="1905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600200" y="2819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600200" y="40386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6477000" y="61722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1600200" y="4953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295400" y="990600"/>
            <a:ext cx="6705600" cy="44958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209800" y="121920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Activity 4.1 Part 2</a:t>
            </a:r>
          </a:p>
          <a:p>
            <a:pPr algn="ctr"/>
            <a:r>
              <a:rPr lang="en-US" sz="2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Arial Black"/>
              </a:rPr>
              <a:t>SIZE UP: IDENTIFICATION</a:t>
            </a:r>
          </a:p>
        </p:txBody>
      </p:sp>
      <p:grpSp>
        <p:nvGrpSpPr>
          <p:cNvPr id="2" name="Group 22"/>
          <p:cNvGrpSpPr/>
          <p:nvPr/>
        </p:nvGrpSpPr>
        <p:grpSpPr>
          <a:xfrm>
            <a:off x="1841156" y="608922"/>
            <a:ext cx="5550243" cy="5322151"/>
            <a:chOff x="1536356" y="1142322"/>
            <a:chExt cx="5550243" cy="532215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536356" y="1142322"/>
              <a:ext cx="5550243" cy="5322151"/>
            </a:xfrm>
            <a:prstGeom prst="ellipse">
              <a:avLst/>
            </a:prstGeom>
            <a:ln w="63500" cap="rnd">
              <a:solidFill>
                <a:srgbClr val="FFFF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sp>
          <p:nvSpPr>
            <p:cNvPr id="21" name="Freeform 20"/>
            <p:cNvSpPr/>
            <p:nvPr/>
          </p:nvSpPr>
          <p:spPr>
            <a:xfrm>
              <a:off x="5829300" y="3257550"/>
              <a:ext cx="492125" cy="517525"/>
            </a:xfrm>
            <a:custGeom>
              <a:avLst/>
              <a:gdLst>
                <a:gd name="connsiteX0" fmla="*/ 396875 w 492125"/>
                <a:gd name="connsiteY0" fmla="*/ 517525 h 517525"/>
                <a:gd name="connsiteX1" fmla="*/ 0 w 492125"/>
                <a:gd name="connsiteY1" fmla="*/ 15875 h 517525"/>
                <a:gd name="connsiteX2" fmla="*/ 222250 w 492125"/>
                <a:gd name="connsiteY2" fmla="*/ 0 h 517525"/>
                <a:gd name="connsiteX3" fmla="*/ 492125 w 492125"/>
                <a:gd name="connsiteY3" fmla="*/ 431800 h 517525"/>
                <a:gd name="connsiteX4" fmla="*/ 396875 w 492125"/>
                <a:gd name="connsiteY4" fmla="*/ 517525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25" h="517525">
                  <a:moveTo>
                    <a:pt x="396875" y="517525"/>
                  </a:moveTo>
                  <a:lnTo>
                    <a:pt x="0" y="15875"/>
                  </a:lnTo>
                  <a:lnTo>
                    <a:pt x="222250" y="0"/>
                  </a:lnTo>
                  <a:lnTo>
                    <a:pt x="492125" y="431800"/>
                  </a:lnTo>
                  <a:lnTo>
                    <a:pt x="396875" y="5175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>
            <a:xfrm flipH="1">
              <a:off x="2152650" y="3159125"/>
              <a:ext cx="609601" cy="609600"/>
            </a:xfrm>
            <a:custGeom>
              <a:avLst/>
              <a:gdLst>
                <a:gd name="connsiteX0" fmla="*/ 396875 w 492125"/>
                <a:gd name="connsiteY0" fmla="*/ 517525 h 517525"/>
                <a:gd name="connsiteX1" fmla="*/ 0 w 492125"/>
                <a:gd name="connsiteY1" fmla="*/ 15875 h 517525"/>
                <a:gd name="connsiteX2" fmla="*/ 222250 w 492125"/>
                <a:gd name="connsiteY2" fmla="*/ 0 h 517525"/>
                <a:gd name="connsiteX3" fmla="*/ 492125 w 492125"/>
                <a:gd name="connsiteY3" fmla="*/ 431800 h 517525"/>
                <a:gd name="connsiteX4" fmla="*/ 396875 w 492125"/>
                <a:gd name="connsiteY4" fmla="*/ 517525 h 517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2125" h="517525">
                  <a:moveTo>
                    <a:pt x="396875" y="517525"/>
                  </a:moveTo>
                  <a:lnTo>
                    <a:pt x="0" y="15875"/>
                  </a:lnTo>
                  <a:lnTo>
                    <a:pt x="222250" y="0"/>
                  </a:lnTo>
                  <a:lnTo>
                    <a:pt x="492125" y="431800"/>
                  </a:lnTo>
                  <a:lnTo>
                    <a:pt x="396875" y="5175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8" name="Oval 7"/>
          <p:cNvSpPr/>
          <p:nvPr/>
        </p:nvSpPr>
        <p:spPr>
          <a:xfrm>
            <a:off x="1828800" y="609600"/>
            <a:ext cx="5486400" cy="5334000"/>
          </a:xfrm>
          <a:prstGeom prst="ellipse">
            <a:avLst/>
          </a:prstGeom>
          <a:solidFill>
            <a:srgbClr val="000000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514600" y="1219200"/>
            <a:ext cx="3990109" cy="4031873"/>
          </a:xfrm>
          <a:prstGeom prst="rect">
            <a:avLst/>
          </a:prstGeom>
          <a:effectLst>
            <a:outerShdw blurRad="50800" dist="50800" dir="5400000" algn="ctr" rotWithShape="0">
              <a:schemeClr val="tx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Arial Black" pitchFamily="34" charset="0"/>
              </a:rPr>
              <a:t>REMEMBER</a:t>
            </a:r>
            <a:endParaRPr lang="en-US" sz="2800" b="1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Since it is often difficult to identify P/HEVs and EVs from a distance, </a:t>
            </a:r>
            <a:r>
              <a:rPr lang="en-US" sz="2800" b="1" dirty="0" smtClean="0">
                <a:solidFill>
                  <a:srgbClr val="FFFF00"/>
                </a:solidFill>
              </a:rPr>
              <a:t>approach all vehicles</a:t>
            </a:r>
            <a:r>
              <a:rPr lang="en-US" sz="2800" b="1" dirty="0" smtClean="0">
                <a:solidFill>
                  <a:schemeClr val="bg1"/>
                </a:solidFill>
              </a:rPr>
              <a:t> as if they are P/HEVs or EVs until positive identification </a:t>
            </a:r>
          </a:p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is made.</a:t>
            </a:r>
          </a:p>
        </p:txBody>
      </p:sp>
      <p:sp>
        <p:nvSpPr>
          <p:cNvPr id="1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752600" y="1905000"/>
            <a:ext cx="5181600" cy="2743200"/>
          </a:xfrm>
          <a:prstGeom prst="rect">
            <a:avLst/>
          </a:prstGeom>
          <a:solidFill>
            <a:srgbClr val="31859C">
              <a:alpha val="74902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TextBox 13"/>
          <p:cNvSpPr txBox="1"/>
          <p:nvPr/>
        </p:nvSpPr>
        <p:spPr>
          <a:xfrm>
            <a:off x="1905000" y="228600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Activity 4.2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/>
              </a:rPr>
              <a:t>SIZE UP: IDENTIFICATION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400" y="358140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 Black"/>
              </a:rPr>
              <a:t>INCIDENT  1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Eric's Stuff\Activities 1 through 6\Activity4_Inc1c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143001" y="762001"/>
            <a:ext cx="6781800" cy="5364480"/>
          </a:xfrm>
          <a:prstGeom prst="rect">
            <a:avLst/>
          </a:prstGeom>
          <a:noFill/>
        </p:spPr>
      </p:pic>
      <p:grpSp>
        <p:nvGrpSpPr>
          <p:cNvPr id="2" name="Group 7"/>
          <p:cNvGrpSpPr/>
          <p:nvPr/>
        </p:nvGrpSpPr>
        <p:grpSpPr>
          <a:xfrm>
            <a:off x="1143001" y="5214033"/>
            <a:ext cx="6781800" cy="958168"/>
            <a:chOff x="1676400" y="5105400"/>
            <a:chExt cx="5501473" cy="757535"/>
          </a:xfrm>
        </p:grpSpPr>
        <p:sp>
          <p:nvSpPr>
            <p:cNvPr id="9" name="Rectangle 8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82037" y="5214154"/>
              <a:ext cx="5085715" cy="440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1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accident: collision of car and 18 wheeler at intersection.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143000" y="7620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Eric's Stuff\Module IV Renders\Mod 4 Higher Resolution Renders\Mod4_slide38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9199" y="685800"/>
            <a:ext cx="6761898" cy="5407587"/>
          </a:xfrm>
          <a:prstGeom prst="rect">
            <a:avLst/>
          </a:prstGeom>
          <a:noFill/>
        </p:spPr>
      </p:pic>
      <p:grpSp>
        <p:nvGrpSpPr>
          <p:cNvPr id="2" name="Group 13"/>
          <p:cNvGrpSpPr/>
          <p:nvPr/>
        </p:nvGrpSpPr>
        <p:grpSpPr>
          <a:xfrm>
            <a:off x="1219200" y="5137833"/>
            <a:ext cx="6781800" cy="958168"/>
            <a:chOff x="1676400" y="5105400"/>
            <a:chExt cx="5501473" cy="757535"/>
          </a:xfrm>
        </p:grpSpPr>
        <p:sp>
          <p:nvSpPr>
            <p:cNvPr id="16" name="Rectangle 15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982037" y="5214154"/>
              <a:ext cx="5085715" cy="440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1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accident: collision of car and 18 wheeler at intersection.</a:t>
              </a:r>
            </a:p>
          </p:txBody>
        </p:sp>
      </p:grpSp>
      <p:sp>
        <p:nvSpPr>
          <p:cNvPr id="9" name="Rectangle 8"/>
          <p:cNvSpPr/>
          <p:nvPr/>
        </p:nvSpPr>
        <p:spPr>
          <a:xfrm>
            <a:off x="1219199" y="6858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G:\Eric's Stuff\Module IV Renders\Mod 4 Higher Resolution Renders\Mod4_slide40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9200" y="685801"/>
            <a:ext cx="6781800" cy="5423745"/>
          </a:xfrm>
          <a:prstGeom prst="rect">
            <a:avLst/>
          </a:prstGeom>
          <a:noFill/>
        </p:spPr>
      </p:pic>
      <p:grpSp>
        <p:nvGrpSpPr>
          <p:cNvPr id="2" name="Group 8"/>
          <p:cNvGrpSpPr/>
          <p:nvPr/>
        </p:nvGrpSpPr>
        <p:grpSpPr>
          <a:xfrm>
            <a:off x="1219200" y="5137833"/>
            <a:ext cx="6781800" cy="958168"/>
            <a:chOff x="1676400" y="5105400"/>
            <a:chExt cx="5501473" cy="757535"/>
          </a:xfrm>
        </p:grpSpPr>
        <p:sp>
          <p:nvSpPr>
            <p:cNvPr id="10" name="Rectangle 9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82037" y="5214154"/>
              <a:ext cx="5085715" cy="440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1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accident: collision of car and 18 wheeler at intersection.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219199" y="6858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502150" y="3374498"/>
            <a:ext cx="369888" cy="472016"/>
          </a:xfrm>
          <a:custGeom>
            <a:avLst/>
            <a:gdLst>
              <a:gd name="connsiteX0" fmla="*/ 0 w 366713"/>
              <a:gd name="connsiteY0" fmla="*/ 0 h 463550"/>
              <a:gd name="connsiteX1" fmla="*/ 341313 w 366713"/>
              <a:gd name="connsiteY1" fmla="*/ 463550 h 463550"/>
              <a:gd name="connsiteX2" fmla="*/ 366713 w 366713"/>
              <a:gd name="connsiteY2" fmla="*/ 450850 h 463550"/>
              <a:gd name="connsiteX3" fmla="*/ 358775 w 366713"/>
              <a:gd name="connsiteY3" fmla="*/ 401637 h 463550"/>
              <a:gd name="connsiteX4" fmla="*/ 53975 w 366713"/>
              <a:gd name="connsiteY4" fmla="*/ 26987 h 463550"/>
              <a:gd name="connsiteX5" fmla="*/ 0 w 366713"/>
              <a:gd name="connsiteY5" fmla="*/ 0 h 463550"/>
              <a:gd name="connsiteX0" fmla="*/ 0 w 366713"/>
              <a:gd name="connsiteY0" fmla="*/ 30163 h 493713"/>
              <a:gd name="connsiteX1" fmla="*/ 341313 w 366713"/>
              <a:gd name="connsiteY1" fmla="*/ 493713 h 493713"/>
              <a:gd name="connsiteX2" fmla="*/ 366713 w 366713"/>
              <a:gd name="connsiteY2" fmla="*/ 481013 h 493713"/>
              <a:gd name="connsiteX3" fmla="*/ 358775 w 366713"/>
              <a:gd name="connsiteY3" fmla="*/ 431800 h 493713"/>
              <a:gd name="connsiteX4" fmla="*/ 66675 w 366713"/>
              <a:gd name="connsiteY4" fmla="*/ 0 h 493713"/>
              <a:gd name="connsiteX5" fmla="*/ 0 w 366713"/>
              <a:gd name="connsiteY5" fmla="*/ 30163 h 493713"/>
              <a:gd name="connsiteX0" fmla="*/ 0 w 369888"/>
              <a:gd name="connsiteY0" fmla="*/ 44451 h 493713"/>
              <a:gd name="connsiteX1" fmla="*/ 344488 w 369888"/>
              <a:gd name="connsiteY1" fmla="*/ 493713 h 493713"/>
              <a:gd name="connsiteX2" fmla="*/ 369888 w 369888"/>
              <a:gd name="connsiteY2" fmla="*/ 481013 h 493713"/>
              <a:gd name="connsiteX3" fmla="*/ 361950 w 369888"/>
              <a:gd name="connsiteY3" fmla="*/ 431800 h 493713"/>
              <a:gd name="connsiteX4" fmla="*/ 69850 w 369888"/>
              <a:gd name="connsiteY4" fmla="*/ 0 h 493713"/>
              <a:gd name="connsiteX5" fmla="*/ 0 w 369888"/>
              <a:gd name="connsiteY5" fmla="*/ 44451 h 493713"/>
              <a:gd name="connsiteX0" fmla="*/ 0 w 369888"/>
              <a:gd name="connsiteY0" fmla="*/ 34926 h 484188"/>
              <a:gd name="connsiteX1" fmla="*/ 344488 w 369888"/>
              <a:gd name="connsiteY1" fmla="*/ 484188 h 484188"/>
              <a:gd name="connsiteX2" fmla="*/ 369888 w 369888"/>
              <a:gd name="connsiteY2" fmla="*/ 471488 h 484188"/>
              <a:gd name="connsiteX3" fmla="*/ 361950 w 369888"/>
              <a:gd name="connsiteY3" fmla="*/ 422275 h 484188"/>
              <a:gd name="connsiteX4" fmla="*/ 61912 w 369888"/>
              <a:gd name="connsiteY4" fmla="*/ 0 h 484188"/>
              <a:gd name="connsiteX5" fmla="*/ 0 w 369888"/>
              <a:gd name="connsiteY5" fmla="*/ 34926 h 484188"/>
              <a:gd name="connsiteX0" fmla="*/ 0 w 369888"/>
              <a:gd name="connsiteY0" fmla="*/ 34926 h 484188"/>
              <a:gd name="connsiteX1" fmla="*/ 344488 w 369888"/>
              <a:gd name="connsiteY1" fmla="*/ 484188 h 484188"/>
              <a:gd name="connsiteX2" fmla="*/ 369888 w 369888"/>
              <a:gd name="connsiteY2" fmla="*/ 471488 h 484188"/>
              <a:gd name="connsiteX3" fmla="*/ 361950 w 369888"/>
              <a:gd name="connsiteY3" fmla="*/ 422275 h 484188"/>
              <a:gd name="connsiteX4" fmla="*/ 98425 w 369888"/>
              <a:gd name="connsiteY4" fmla="*/ 53975 h 484188"/>
              <a:gd name="connsiteX5" fmla="*/ 61912 w 369888"/>
              <a:gd name="connsiteY5" fmla="*/ 0 h 484188"/>
              <a:gd name="connsiteX6" fmla="*/ 0 w 369888"/>
              <a:gd name="connsiteY6" fmla="*/ 34926 h 484188"/>
              <a:gd name="connsiteX0" fmla="*/ 0 w 369888"/>
              <a:gd name="connsiteY0" fmla="*/ 34926 h 484188"/>
              <a:gd name="connsiteX1" fmla="*/ 344488 w 369888"/>
              <a:gd name="connsiteY1" fmla="*/ 484188 h 484188"/>
              <a:gd name="connsiteX2" fmla="*/ 369888 w 369888"/>
              <a:gd name="connsiteY2" fmla="*/ 471488 h 484188"/>
              <a:gd name="connsiteX3" fmla="*/ 361950 w 369888"/>
              <a:gd name="connsiteY3" fmla="*/ 422275 h 484188"/>
              <a:gd name="connsiteX4" fmla="*/ 98425 w 369888"/>
              <a:gd name="connsiteY4" fmla="*/ 53975 h 484188"/>
              <a:gd name="connsiteX5" fmla="*/ 61912 w 369888"/>
              <a:gd name="connsiteY5" fmla="*/ 0 h 484188"/>
              <a:gd name="connsiteX6" fmla="*/ 0 w 369888"/>
              <a:gd name="connsiteY6" fmla="*/ 34926 h 484188"/>
              <a:gd name="connsiteX0" fmla="*/ 0 w 369888"/>
              <a:gd name="connsiteY0" fmla="*/ 34926 h 484188"/>
              <a:gd name="connsiteX1" fmla="*/ 344488 w 369888"/>
              <a:gd name="connsiteY1" fmla="*/ 484188 h 484188"/>
              <a:gd name="connsiteX2" fmla="*/ 369888 w 369888"/>
              <a:gd name="connsiteY2" fmla="*/ 471488 h 484188"/>
              <a:gd name="connsiteX3" fmla="*/ 361950 w 369888"/>
              <a:gd name="connsiteY3" fmla="*/ 422275 h 484188"/>
              <a:gd name="connsiteX4" fmla="*/ 69850 w 369888"/>
              <a:gd name="connsiteY4" fmla="*/ 57150 h 484188"/>
              <a:gd name="connsiteX5" fmla="*/ 61912 w 369888"/>
              <a:gd name="connsiteY5" fmla="*/ 0 h 484188"/>
              <a:gd name="connsiteX6" fmla="*/ 0 w 369888"/>
              <a:gd name="connsiteY6" fmla="*/ 34926 h 484188"/>
              <a:gd name="connsiteX0" fmla="*/ 0 w 369888"/>
              <a:gd name="connsiteY0" fmla="*/ 22226 h 471488"/>
              <a:gd name="connsiteX1" fmla="*/ 344488 w 369888"/>
              <a:gd name="connsiteY1" fmla="*/ 471488 h 471488"/>
              <a:gd name="connsiteX2" fmla="*/ 369888 w 369888"/>
              <a:gd name="connsiteY2" fmla="*/ 458788 h 471488"/>
              <a:gd name="connsiteX3" fmla="*/ 361950 w 369888"/>
              <a:gd name="connsiteY3" fmla="*/ 409575 h 471488"/>
              <a:gd name="connsiteX4" fmla="*/ 69850 w 369888"/>
              <a:gd name="connsiteY4" fmla="*/ 44450 h 471488"/>
              <a:gd name="connsiteX5" fmla="*/ 42862 w 369888"/>
              <a:gd name="connsiteY5" fmla="*/ 0 h 471488"/>
              <a:gd name="connsiteX6" fmla="*/ 0 w 369888"/>
              <a:gd name="connsiteY6" fmla="*/ 22226 h 471488"/>
              <a:gd name="connsiteX0" fmla="*/ 0 w 369888"/>
              <a:gd name="connsiteY0" fmla="*/ 22754 h 472016"/>
              <a:gd name="connsiteX1" fmla="*/ 344488 w 369888"/>
              <a:gd name="connsiteY1" fmla="*/ 472016 h 472016"/>
              <a:gd name="connsiteX2" fmla="*/ 369888 w 369888"/>
              <a:gd name="connsiteY2" fmla="*/ 459316 h 472016"/>
              <a:gd name="connsiteX3" fmla="*/ 361950 w 369888"/>
              <a:gd name="connsiteY3" fmla="*/ 410103 h 472016"/>
              <a:gd name="connsiteX4" fmla="*/ 69850 w 369888"/>
              <a:gd name="connsiteY4" fmla="*/ 44978 h 472016"/>
              <a:gd name="connsiteX5" fmla="*/ 42862 w 369888"/>
              <a:gd name="connsiteY5" fmla="*/ 528 h 472016"/>
              <a:gd name="connsiteX6" fmla="*/ 0 w 369888"/>
              <a:gd name="connsiteY6" fmla="*/ 22754 h 472016"/>
              <a:gd name="connsiteX0" fmla="*/ 0 w 369888"/>
              <a:gd name="connsiteY0" fmla="*/ 22754 h 472016"/>
              <a:gd name="connsiteX1" fmla="*/ 23813 w 369888"/>
              <a:gd name="connsiteY1" fmla="*/ 56091 h 472016"/>
              <a:gd name="connsiteX2" fmla="*/ 344488 w 369888"/>
              <a:gd name="connsiteY2" fmla="*/ 472016 h 472016"/>
              <a:gd name="connsiteX3" fmla="*/ 369888 w 369888"/>
              <a:gd name="connsiteY3" fmla="*/ 459316 h 472016"/>
              <a:gd name="connsiteX4" fmla="*/ 361950 w 369888"/>
              <a:gd name="connsiteY4" fmla="*/ 410103 h 472016"/>
              <a:gd name="connsiteX5" fmla="*/ 69850 w 369888"/>
              <a:gd name="connsiteY5" fmla="*/ 44978 h 472016"/>
              <a:gd name="connsiteX6" fmla="*/ 42862 w 369888"/>
              <a:gd name="connsiteY6" fmla="*/ 528 h 472016"/>
              <a:gd name="connsiteX7" fmla="*/ 0 w 369888"/>
              <a:gd name="connsiteY7" fmla="*/ 22754 h 472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9888" h="472016">
                <a:moveTo>
                  <a:pt x="0" y="22754"/>
                </a:moveTo>
                <a:lnTo>
                  <a:pt x="23813" y="56091"/>
                </a:lnTo>
                <a:lnTo>
                  <a:pt x="344488" y="472016"/>
                </a:lnTo>
                <a:lnTo>
                  <a:pt x="369888" y="459316"/>
                </a:lnTo>
                <a:lnTo>
                  <a:pt x="361950" y="410103"/>
                </a:lnTo>
                <a:lnTo>
                  <a:pt x="69850" y="44978"/>
                </a:lnTo>
                <a:cubicBezTo>
                  <a:pt x="48154" y="7936"/>
                  <a:pt x="55033" y="18520"/>
                  <a:pt x="42862" y="528"/>
                </a:cubicBezTo>
                <a:cubicBezTo>
                  <a:pt x="22225" y="0"/>
                  <a:pt x="14287" y="15345"/>
                  <a:pt x="0" y="22754"/>
                </a:cubicBezTo>
                <a:close/>
              </a:path>
            </a:pathLst>
          </a:custGeom>
          <a:solidFill>
            <a:srgbClr val="CC6600">
              <a:alpha val="4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Eric's Stuff\Activities 1 through 6\Activity4_Inc1g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19200" y="685801"/>
            <a:ext cx="6781800" cy="5425440"/>
          </a:xfrm>
          <a:prstGeom prst="rect">
            <a:avLst/>
          </a:prstGeom>
          <a:noFill/>
        </p:spPr>
      </p:pic>
      <p:grpSp>
        <p:nvGrpSpPr>
          <p:cNvPr id="2" name="Group 8"/>
          <p:cNvGrpSpPr/>
          <p:nvPr/>
        </p:nvGrpSpPr>
        <p:grpSpPr>
          <a:xfrm>
            <a:off x="1219200" y="5137833"/>
            <a:ext cx="6781800" cy="958168"/>
            <a:chOff x="1676400" y="5105400"/>
            <a:chExt cx="5501473" cy="757535"/>
          </a:xfrm>
        </p:grpSpPr>
        <p:sp>
          <p:nvSpPr>
            <p:cNvPr id="10" name="Rectangle 9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982037" y="5214154"/>
              <a:ext cx="5085715" cy="4408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1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accident: collision of car and 18 wheeler at intersection.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219199" y="6858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524000" y="1600200"/>
            <a:ext cx="5410200" cy="2971800"/>
          </a:xfrm>
          <a:prstGeom prst="rect">
            <a:avLst/>
          </a:prstGeom>
          <a:solidFill>
            <a:srgbClr val="31859C">
              <a:alpha val="74902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4" name="TextBox 13"/>
          <p:cNvSpPr txBox="1"/>
          <p:nvPr/>
        </p:nvSpPr>
        <p:spPr>
          <a:xfrm>
            <a:off x="1905000" y="2286000"/>
            <a:ext cx="4648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Activity 4.2</a:t>
            </a:r>
          </a:p>
          <a:p>
            <a:pPr algn="ctr"/>
            <a:r>
              <a:rPr lang="en-US" sz="2400" b="1" dirty="0" smtClean="0">
                <a:solidFill>
                  <a:schemeClr val="bg1"/>
                </a:solidFill>
                <a:latin typeface="Arial Black"/>
              </a:rPr>
              <a:t>SIZE UP: IDENTIFICATION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400" y="3581400"/>
            <a:ext cx="464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Arial Black"/>
              </a:rPr>
              <a:t>INCIDENT  2</a:t>
            </a: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4" name="Diagram 13"/>
          <p:cNvGraphicFramePr/>
          <p:nvPr/>
        </p:nvGraphicFramePr>
        <p:xfrm>
          <a:off x="1524000" y="1143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94114" y="601767"/>
            <a:ext cx="6106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Initial Response Actions</a:t>
            </a:r>
            <a:endParaRPr lang="en-US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8" name="Picture 4" descr="Picture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638800" y="4250783"/>
            <a:ext cx="3352800" cy="222621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092141" y="4267201"/>
            <a:ext cx="4104437" cy="22098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Picture 4" descr="http://www.automotiveaddicts.com/wp-content/uploads/2009/08/2010-bmw-x6-activehybrid-badge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52400" y="4253305"/>
            <a:ext cx="2895600" cy="222369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Eric's Stuff\Activities 1 through 6\Activity4_Inc2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95400" y="685801"/>
            <a:ext cx="6743700" cy="5394960"/>
          </a:xfrm>
          <a:prstGeom prst="rect">
            <a:avLst/>
          </a:prstGeom>
          <a:noFill/>
        </p:spPr>
      </p:pic>
      <p:grpSp>
        <p:nvGrpSpPr>
          <p:cNvPr id="2" name="Group 7"/>
          <p:cNvGrpSpPr/>
          <p:nvPr/>
        </p:nvGrpSpPr>
        <p:grpSpPr>
          <a:xfrm>
            <a:off x="1295400" y="5137833"/>
            <a:ext cx="6781800" cy="958168"/>
            <a:chOff x="1676400" y="5105400"/>
            <a:chExt cx="5501473" cy="757535"/>
          </a:xfrm>
        </p:grpSpPr>
        <p:sp>
          <p:nvSpPr>
            <p:cNvPr id="9" name="Rectangle 8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82037" y="5214154"/>
              <a:ext cx="5085715" cy="510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2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crash on rural road, involving a gasoline tanker.</a:t>
              </a:r>
            </a:p>
          </p:txBody>
        </p:sp>
      </p:grpSp>
      <p:sp>
        <p:nvSpPr>
          <p:cNvPr id="12" name="Rectangle 11"/>
          <p:cNvSpPr/>
          <p:nvPr/>
        </p:nvSpPr>
        <p:spPr>
          <a:xfrm>
            <a:off x="1295399" y="6858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Eric's Stuff\Module IV Renders\Mod 4 Higher Resolution Renders\Mod4_slide4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95400" y="685800"/>
            <a:ext cx="6747888" cy="5395675"/>
          </a:xfrm>
          <a:prstGeom prst="rect">
            <a:avLst/>
          </a:prstGeom>
          <a:noFill/>
        </p:spPr>
      </p:pic>
      <p:grpSp>
        <p:nvGrpSpPr>
          <p:cNvPr id="2" name="Group 7"/>
          <p:cNvGrpSpPr/>
          <p:nvPr/>
        </p:nvGrpSpPr>
        <p:grpSpPr>
          <a:xfrm>
            <a:off x="1295400" y="5137833"/>
            <a:ext cx="6781800" cy="958168"/>
            <a:chOff x="1676400" y="5105400"/>
            <a:chExt cx="5501473" cy="757535"/>
          </a:xfrm>
        </p:grpSpPr>
        <p:sp>
          <p:nvSpPr>
            <p:cNvPr id="9" name="Rectangle 8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82037" y="5214154"/>
              <a:ext cx="5085715" cy="510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2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crash on rural road, involving a gasoline tanker.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295399" y="6858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G:\Eric's Stuff\Module IV Renders\Mod 4 Higher Resolution Renders\Mod4_slide46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95400" y="685801"/>
            <a:ext cx="6781800" cy="5422790"/>
          </a:xfrm>
          <a:prstGeom prst="rect">
            <a:avLst/>
          </a:prstGeom>
          <a:noFill/>
        </p:spPr>
      </p:pic>
      <p:grpSp>
        <p:nvGrpSpPr>
          <p:cNvPr id="2" name="Group 7"/>
          <p:cNvGrpSpPr/>
          <p:nvPr/>
        </p:nvGrpSpPr>
        <p:grpSpPr>
          <a:xfrm>
            <a:off x="1295400" y="5137833"/>
            <a:ext cx="6781800" cy="958168"/>
            <a:chOff x="1676400" y="5105400"/>
            <a:chExt cx="5501473" cy="757535"/>
          </a:xfrm>
        </p:grpSpPr>
        <p:sp>
          <p:nvSpPr>
            <p:cNvPr id="9" name="Rectangle 8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82037" y="5214154"/>
              <a:ext cx="5085715" cy="510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2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crash on rural road, involving a gasoline tanker.</a:t>
              </a: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295399" y="6858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1371599" y="609600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71600" y="609600"/>
            <a:ext cx="6772275" cy="541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7"/>
          <p:cNvGrpSpPr/>
          <p:nvPr/>
        </p:nvGrpSpPr>
        <p:grpSpPr>
          <a:xfrm>
            <a:off x="1371600" y="5061633"/>
            <a:ext cx="6781800" cy="958168"/>
            <a:chOff x="1676400" y="5105400"/>
            <a:chExt cx="5501473" cy="757535"/>
          </a:xfrm>
        </p:grpSpPr>
        <p:sp>
          <p:nvSpPr>
            <p:cNvPr id="9" name="Rectangle 8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82037" y="5214154"/>
              <a:ext cx="5085715" cy="510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2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crash on rural road, involving a gasoline tanker.</a:t>
              </a:r>
            </a:p>
          </p:txBody>
        </p:sp>
      </p:grp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95400" y="762000"/>
            <a:ext cx="6781800" cy="516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Group 9"/>
          <p:cNvGrpSpPr/>
          <p:nvPr/>
        </p:nvGrpSpPr>
        <p:grpSpPr>
          <a:xfrm>
            <a:off x="1295400" y="5214032"/>
            <a:ext cx="6781800" cy="958168"/>
            <a:chOff x="1676400" y="5105400"/>
            <a:chExt cx="5501473" cy="757535"/>
          </a:xfrm>
        </p:grpSpPr>
        <p:sp>
          <p:nvSpPr>
            <p:cNvPr id="11" name="Rectangle 10"/>
            <p:cNvSpPr/>
            <p:nvPr/>
          </p:nvSpPr>
          <p:spPr>
            <a:xfrm>
              <a:off x="1676400" y="5105400"/>
              <a:ext cx="5501473" cy="75753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82037" y="5214154"/>
              <a:ext cx="5085715" cy="510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INCIDENT 2    </a:t>
              </a:r>
              <a:r>
                <a:rPr lang="en-US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Responding to report of two vehicle crash on rural road, involving a gasoline tanker.</a:t>
              </a:r>
            </a:p>
          </p:txBody>
        </p:sp>
      </p:grpSp>
      <p:sp>
        <p:nvSpPr>
          <p:cNvPr id="13" name="Rectangle 12"/>
          <p:cNvSpPr/>
          <p:nvPr/>
        </p:nvSpPr>
        <p:spPr>
          <a:xfrm>
            <a:off x="1295399" y="761999"/>
            <a:ext cx="6781800" cy="54102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1676400" y="2057400"/>
            <a:ext cx="5257800" cy="3090922"/>
            <a:chOff x="2209800" y="2438400"/>
            <a:chExt cx="4724400" cy="3090922"/>
          </a:xfrm>
        </p:grpSpPr>
        <p:sp>
          <p:nvSpPr>
            <p:cNvPr id="13" name="Rectangle 12"/>
            <p:cNvSpPr/>
            <p:nvPr/>
          </p:nvSpPr>
          <p:spPr>
            <a:xfrm>
              <a:off x="2209800" y="2438400"/>
              <a:ext cx="4724400" cy="2971800"/>
            </a:xfrm>
            <a:prstGeom prst="rect">
              <a:avLst/>
            </a:prstGeom>
            <a:solidFill>
              <a:srgbClr val="17375E">
                <a:alpha val="74902"/>
              </a:srgbClr>
            </a:solidFill>
            <a:ln w="1905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438400" y="2667000"/>
              <a:ext cx="4267200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Activity 4.3</a:t>
              </a:r>
            </a:p>
            <a:p>
              <a:pPr algn="ctr"/>
              <a:endParaRPr lang="en-US" sz="28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latin typeface="Arial Black" pitchFamily="34" charset="0"/>
                  <a:cs typeface="Arial" pitchFamily="34" charset="0"/>
                </a:rPr>
                <a:t>Scene Size Up and Securing the Vehicle</a:t>
              </a:r>
              <a:endParaRPr lang="en-US" sz="28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endParaRPr>
            </a:p>
            <a:p>
              <a:pPr algn="ctr"/>
              <a:endParaRPr lang="en-US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914400" y="1219200"/>
            <a:ext cx="7315200" cy="5105400"/>
          </a:xfrm>
          <a:prstGeom prst="rect">
            <a:avLst/>
          </a:prstGeom>
          <a:solidFill>
            <a:srgbClr val="17375E">
              <a:alpha val="74902"/>
            </a:srgbClr>
          </a:solidFill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447800" y="1524000"/>
            <a:ext cx="60198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Activity 4.3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  <a:latin typeface="Arial Black" pitchFamily="34" charset="0"/>
                <a:cs typeface="Arial" pitchFamily="34" charset="0"/>
              </a:rPr>
              <a:t>Scene Size Up and Securing the Vehicle</a:t>
            </a:r>
            <a:endParaRPr lang="en-US" b="1" dirty="0" smtClean="0">
              <a:solidFill>
                <a:srgbClr val="FFFF00"/>
              </a:solidFill>
              <a:latin typeface="Arial Black" pitchFamily="34" charset="0"/>
              <a:cs typeface="Arial" pitchFamily="34" charset="0"/>
            </a:endParaRPr>
          </a:p>
          <a:p>
            <a:pPr algn="ctr"/>
            <a:endParaRPr lang="en-US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6"/>
          <p:cNvGrpSpPr/>
          <p:nvPr/>
        </p:nvGrpSpPr>
        <p:grpSpPr>
          <a:xfrm>
            <a:off x="1371600" y="2362200"/>
            <a:ext cx="7811524" cy="3657600"/>
            <a:chOff x="1371600" y="2362200"/>
            <a:chExt cx="7811524" cy="3657600"/>
          </a:xfrm>
        </p:grpSpPr>
        <p:sp>
          <p:nvSpPr>
            <p:cNvPr id="26" name="TextBox 25"/>
            <p:cNvSpPr txBox="1"/>
            <p:nvPr/>
          </p:nvSpPr>
          <p:spPr>
            <a:xfrm>
              <a:off x="1561076" y="2362200"/>
              <a:ext cx="601980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Review and discuss each scenario.  Use your experience to fill in any missing details. </a:t>
              </a:r>
            </a:p>
            <a:p>
              <a:endPara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r>
                <a:rPr lang="en-US" sz="20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Answer the following questions</a:t>
              </a:r>
              <a:endPara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  <a:p>
              <a:endPara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2246876" y="3657600"/>
              <a:ext cx="53731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What hazards are present in this scenario?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246876" y="4089737"/>
              <a:ext cx="53731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What are your scene safety priorities?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286000" y="4572000"/>
              <a:ext cx="68971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What methods would you use to secure</a:t>
              </a:r>
            </a:p>
            <a:p>
              <a:r>
                <a:rPr lang="en-US" sz="2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and disable this vehicle?</a:t>
              </a:r>
              <a:endParaRPr lang="en-US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371600" y="25146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1371600" y="342900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1981200" y="3733800"/>
              <a:ext cx="152400" cy="1524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1981200" y="4191000"/>
              <a:ext cx="152400" cy="1524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1981200" y="4724400"/>
              <a:ext cx="152400" cy="1524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46876" y="5311914"/>
              <a:ext cx="58303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What vehicle-specific response concerns are indicated  in the Emergency Field Guide?</a:t>
              </a:r>
              <a:endParaRPr lang="en-US" sz="20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Oval 15"/>
            <p:cNvSpPr/>
            <p:nvPr/>
          </p:nvSpPr>
          <p:spPr>
            <a:xfrm>
              <a:off x="1981200" y="5486400"/>
              <a:ext cx="152400" cy="15240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66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14600" y="57912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1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027" name="Picture 3" descr="G:\Eric's Stuff\Module IV Renders\Mod5_slide2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5800" y="228600"/>
            <a:ext cx="6667500" cy="533400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1028" name="Picture 4" descr="G:\Eric's Stuff\Activities 1 through 6\Activity5_Scn1b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29200" y="3657600"/>
            <a:ext cx="3657600" cy="2926080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G:\Eric's Stuff\Module IV Renders\Mod5_slide2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581400" y="457200"/>
            <a:ext cx="4838700" cy="3870960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1028" name="Picture 4" descr="G:\Eric's Stuff\Activities 1 through 6\Activity5_Scn1b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9600" y="685800"/>
            <a:ext cx="3255619" cy="2604495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3" name="Rectangle 12"/>
          <p:cNvSpPr/>
          <p:nvPr/>
        </p:nvSpPr>
        <p:spPr>
          <a:xfrm>
            <a:off x="1371600" y="3505200"/>
            <a:ext cx="6172200" cy="3124200"/>
          </a:xfrm>
          <a:prstGeom prst="rect">
            <a:avLst/>
          </a:prstGeom>
          <a:solidFill>
            <a:schemeClr val="tx2">
              <a:lumMod val="75000"/>
            </a:schemeClr>
          </a:solidFill>
          <a:ln w="38100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28800" y="4114800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hazards are present in this scenario?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828800" y="4572000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are your scene safety priorities?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28800" y="5029200"/>
            <a:ext cx="537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methods would you use to secure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disable this vehicle?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600200" y="4191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00200" y="46482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600200" y="5105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828800" y="5715000"/>
            <a:ext cx="5601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vehicle-specific response concerns    are indicated in the Emergency Field Guide?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600200" y="58674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3657600" y="36576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1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5715000" y="58674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2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1" name="Picture 3" descr="G:\Eric's Stuff\Module IV Renders\Mod5_slide23_zoomou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362200" y="609600"/>
            <a:ext cx="5867400" cy="4691628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5" name="Picture 4" descr="G:\Eric's Stuff\Module IV Renders\Mod5_slide2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5800" y="2743200"/>
            <a:ext cx="4343400" cy="3474720"/>
          </a:xfrm>
          <a:prstGeom prst="ellipse">
            <a:avLst/>
          </a:prstGeom>
          <a:ln w="381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295400" y="990600"/>
            <a:ext cx="6781800" cy="5334000"/>
          </a:xfrm>
          <a:prstGeom prst="rect">
            <a:avLst/>
          </a:prstGeom>
          <a:solidFill>
            <a:srgbClr val="000000">
              <a:alpha val="74902"/>
            </a:srgb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752600" y="1371600"/>
            <a:ext cx="2743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Electric Vehicle Emergency Field Guide</a:t>
            </a:r>
          </a:p>
          <a:p>
            <a:r>
              <a:rPr lang="en-US" sz="32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(EFG)</a:t>
            </a:r>
            <a:endParaRPr lang="en-US" sz="32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656639">
            <a:off x="4511549" y="1569570"/>
            <a:ext cx="3610044" cy="4685479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 descr="G:\Eric's Stuff\Module IV Renders\Mod5_slide23_zoomout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733800" y="457199"/>
            <a:ext cx="4723655" cy="3777079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5" name="Rectangle 14"/>
          <p:cNvSpPr/>
          <p:nvPr/>
        </p:nvSpPr>
        <p:spPr>
          <a:xfrm>
            <a:off x="1371600" y="3352800"/>
            <a:ext cx="6172200" cy="3124200"/>
          </a:xfrm>
          <a:prstGeom prst="rect">
            <a:avLst/>
          </a:prstGeom>
          <a:solidFill>
            <a:schemeClr val="tx2">
              <a:lumMod val="75000"/>
            </a:schemeClr>
          </a:solidFill>
          <a:ln w="38100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828800" y="3962400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hazards are present in this scenario?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28800" y="4419600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are your scene safety priorities?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28800" y="4876800"/>
            <a:ext cx="537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methods would you use to secure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disable this vehicle?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600200" y="40386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600200" y="44958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600200" y="4953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828800" y="5562600"/>
            <a:ext cx="5601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vehicle-specific response concerns    are indicated in the Emergency Field Guide?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600200" y="5715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3657600" y="35052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2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14" name="Picture 13" descr="G:\Eric's Stuff\Module IV Renders\Mod5_slide2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95400" y="533400"/>
            <a:ext cx="3200400" cy="2560320"/>
          </a:xfrm>
          <a:prstGeom prst="ellipse">
            <a:avLst/>
          </a:prstGeom>
          <a:ln w="381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70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914400" y="6096000"/>
            <a:ext cx="1752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bg1"/>
                </a:solidFill>
                <a:latin typeface="Arial Black" pitchFamily="34" charset="0"/>
              </a:rPr>
              <a:t>Scenario 3</a:t>
            </a:r>
            <a:endParaRPr lang="en-US" sz="2000" dirty="0">
              <a:solidFill>
                <a:schemeClr val="bg1"/>
              </a:solidFill>
              <a:latin typeface="Arial Black" pitchFamily="34" charset="0"/>
            </a:endParaRPr>
          </a:p>
        </p:txBody>
      </p:sp>
      <p:grpSp>
        <p:nvGrpSpPr>
          <p:cNvPr id="2" name="Group 8"/>
          <p:cNvGrpSpPr/>
          <p:nvPr/>
        </p:nvGrpSpPr>
        <p:grpSpPr>
          <a:xfrm>
            <a:off x="838200" y="304800"/>
            <a:ext cx="8077200" cy="6111042"/>
            <a:chOff x="1066800" y="838200"/>
            <a:chExt cx="7620000" cy="5669280"/>
          </a:xfrm>
        </p:grpSpPr>
        <p:pic>
          <p:nvPicPr>
            <p:cNvPr id="6" name="Picture 5" descr="G:\Eric's Stuff\Module IV Renders\Mod5_slide25a.jp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066800" y="838200"/>
              <a:ext cx="6324600" cy="5059680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</p:pic>
        <p:pic>
          <p:nvPicPr>
            <p:cNvPr id="7" name="Picture 2" descr="G:\Eric's Stuff\Module IV Renders\Mod5_slide25.jpg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5410200" y="3886200"/>
              <a:ext cx="3276600" cy="2621280"/>
            </a:xfrm>
            <a:prstGeom prst="ellipse">
              <a:avLst/>
            </a:prstGeom>
            <a:ln w="38100" cap="rnd">
              <a:solidFill>
                <a:srgbClr val="FFFF00"/>
              </a:solidFill>
            </a:ln>
            <a:effectLst>
              <a:outerShdw blurRad="381000" dist="292100" dir="5400000" sx="-80000" sy="-18000" rotWithShape="0">
                <a:srgbClr val="000000">
                  <a:alpha val="22000"/>
                </a:srgbClr>
              </a:outerShdw>
            </a:effectLst>
            <a:scene3d>
              <a:camera prst="orthographicFront"/>
              <a:lightRig rig="contrasting" dir="t">
                <a:rot lat="0" lon="0" rev="3000000"/>
              </a:lightRig>
            </a:scene3d>
            <a:sp3d contourW="7620">
              <a:bevelT w="95250" h="31750"/>
              <a:contourClr>
                <a:srgbClr val="333333"/>
              </a:contourClr>
            </a:sp3d>
          </p:spPr>
        </p:pic>
        <p:pic>
          <p:nvPicPr>
            <p:cNvPr id="8" name="Picture 4" descr="G:\Eric's Stuff\Module IV Renders\Mod5_slide25b.jp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200400" y="4302087"/>
              <a:ext cx="2667000" cy="2133600"/>
            </a:xfrm>
            <a:prstGeom prst="rect">
              <a:avLst/>
            </a:prstGeom>
            <a:noFill/>
            <a:ln w="38100">
              <a:solidFill>
                <a:srgbClr val="FFFF00"/>
              </a:solidFill>
            </a:ln>
          </p:spPr>
        </p:pic>
      </p:grpSp>
      <p:sp>
        <p:nvSpPr>
          <p:cNvPr id="10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71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G:\Eric's Stuff\Module IV Renders\Mod5_slide25a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38200" y="304801"/>
            <a:ext cx="4876800" cy="3967404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pic>
        <p:nvPicPr>
          <p:cNvPr id="19" name="Picture 2" descr="G:\Eric's Stuff\Module IV Renders\Mod5_slide2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62600" y="228600"/>
            <a:ext cx="2997322" cy="2438400"/>
          </a:xfrm>
          <a:prstGeom prst="ellipse">
            <a:avLst/>
          </a:prstGeom>
          <a:ln w="38100" cap="rnd">
            <a:solidFill>
              <a:srgbClr val="FFFF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" name="Rectangle 16"/>
          <p:cNvSpPr/>
          <p:nvPr/>
        </p:nvSpPr>
        <p:spPr>
          <a:xfrm>
            <a:off x="1371600" y="3352800"/>
            <a:ext cx="6172200" cy="3124200"/>
          </a:xfrm>
          <a:prstGeom prst="rect">
            <a:avLst/>
          </a:prstGeom>
          <a:solidFill>
            <a:schemeClr val="tx2">
              <a:lumMod val="75000"/>
            </a:schemeClr>
          </a:solidFill>
          <a:ln w="38100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828800" y="4016514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hazards are present in this scenario?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828800" y="4473714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are your scene safety priorities?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828800" y="4930914"/>
            <a:ext cx="537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methods would you use to secure</a:t>
            </a:r>
          </a:p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disable this vehicle?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600200" y="4092714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600200" y="4549914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1600200" y="5007114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828800" y="5616714"/>
            <a:ext cx="5601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vehicle-specific response concerns    are indicated in the Emergency Field Guide?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Oval 33"/>
          <p:cNvSpPr/>
          <p:nvPr/>
        </p:nvSpPr>
        <p:spPr>
          <a:xfrm>
            <a:off x="1600200" y="5769114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/>
          <p:cNvSpPr txBox="1"/>
          <p:nvPr/>
        </p:nvSpPr>
        <p:spPr>
          <a:xfrm>
            <a:off x="3657600" y="34290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3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" name="Picture 4" descr="G:\Eric's Stuff\Module IV Renders\Mod5_slide25b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48400" y="2057400"/>
            <a:ext cx="2362200" cy="1921712"/>
          </a:xfrm>
          <a:prstGeom prst="rect">
            <a:avLst/>
          </a:prstGeom>
          <a:noFill/>
          <a:ln w="38100">
            <a:solidFill>
              <a:srgbClr val="FFFF00"/>
            </a:solidFill>
          </a:ln>
        </p:spPr>
      </p:pic>
      <p:sp>
        <p:nvSpPr>
          <p:cNvPr id="1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Eric's Stuff\Module IV Renders\Mod5_slide2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57400" y="411539"/>
            <a:ext cx="6019800" cy="4813490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9600" y="3581400"/>
            <a:ext cx="3733800" cy="276577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943600" y="56388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4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73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G:\Eric's Stuff\Module IV Renders\Mod5_slide27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429000" y="457200"/>
            <a:ext cx="5009731" cy="400582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</p:pic>
      <p:sp>
        <p:nvSpPr>
          <p:cNvPr id="15" name="Rectangle 14"/>
          <p:cNvSpPr/>
          <p:nvPr/>
        </p:nvSpPr>
        <p:spPr>
          <a:xfrm>
            <a:off x="990600" y="3352800"/>
            <a:ext cx="6172200" cy="3124200"/>
          </a:xfrm>
          <a:prstGeom prst="rect">
            <a:avLst/>
          </a:prstGeom>
          <a:solidFill>
            <a:schemeClr val="tx2">
              <a:lumMod val="75000"/>
            </a:schemeClr>
          </a:solidFill>
          <a:ln w="38100">
            <a:solidFill>
              <a:srgbClr val="DDDD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447800" y="3962400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hazards are present in this scenario?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47800" y="4419600"/>
            <a:ext cx="5373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are your scene safety priorities?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47800" y="4876800"/>
            <a:ext cx="53731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methods would you use to secure</a:t>
            </a:r>
          </a:p>
          <a:p>
            <a:r>
              <a:rPr lang="en-US" sz="2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disable this vehicle?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219200" y="40386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219200" y="44958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1219200" y="4953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1447800" y="5562600"/>
            <a:ext cx="5601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vehicle-specific response concerns    are indicated in the Emergency Field Guide?</a:t>
            </a:r>
            <a:endParaRPr lang="en-US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1219200" y="5715000"/>
            <a:ext cx="152400" cy="152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3276600" y="3505200"/>
            <a:ext cx="1980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Black" pitchFamily="34" charset="0"/>
              </a:rPr>
              <a:t>Scenario 4</a:t>
            </a:r>
            <a:endParaRPr lang="en-US" sz="24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36" name="Picture 1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5800" y="762000"/>
            <a:ext cx="2910840" cy="2156177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990600" y="1447800"/>
            <a:ext cx="7162800" cy="4953000"/>
          </a:xfrm>
          <a:prstGeom prst="rect">
            <a:avLst/>
          </a:prstGeom>
          <a:solidFill>
            <a:srgbClr val="FF0000">
              <a:alpha val="74902"/>
            </a:srgbClr>
          </a:solidFill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75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66800" y="1752600"/>
            <a:ext cx="7010400" cy="4114800"/>
          </a:xfrm>
          <a:prstGeom prst="rect">
            <a:avLst/>
          </a:prstGeom>
          <a:solidFill>
            <a:srgbClr val="FF0000">
              <a:alpha val="56078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219200" y="1600200"/>
            <a:ext cx="6248400" cy="523220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Module Summary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8" name="Picture 7" descr="bmw_setup1.pn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209800" y="3810000"/>
            <a:ext cx="4462037" cy="3403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95400" y="2286000"/>
            <a:ext cx="6248400" cy="2231765"/>
          </a:xfrm>
          <a:prstGeom prst="rect">
            <a:avLst/>
          </a:prstGeom>
          <a:noFill/>
          <a:effectLst>
            <a:outerShdw blurRad="50800" dist="38100" dir="5400000" algn="ctr" rotWithShape="0">
              <a:schemeClr val="tx1"/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Identify</a:t>
            </a:r>
          </a:p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Immobilize  </a:t>
            </a:r>
          </a:p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Disable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143000" y="762000"/>
            <a:ext cx="6934200" cy="5410200"/>
          </a:xfrm>
          <a:prstGeom prst="rect">
            <a:avLst/>
          </a:prstGeom>
          <a:solidFill>
            <a:schemeClr val="tx1">
              <a:alpha val="56078"/>
            </a:schemeClr>
          </a:solidFill>
          <a:ln w="190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3" descr="G:\Eric's Stuff\page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578929">
            <a:off x="5005681" y="1108309"/>
            <a:ext cx="3618698" cy="4687306"/>
          </a:xfrm>
          <a:prstGeom prst="rect">
            <a:avLst/>
          </a:prstGeom>
          <a:noFill/>
        </p:spPr>
      </p:pic>
      <p:sp>
        <p:nvSpPr>
          <p:cNvPr id="13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990600"/>
            <a:ext cx="3581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 Black" pitchFamily="34" charset="0"/>
              </a:rPr>
              <a:t>Emergency Field Guide (EFG)</a:t>
            </a:r>
            <a:endParaRPr lang="en-US" sz="2800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800" y="1981200"/>
            <a:ext cx="36576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Consolidated Quick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Reference Guide.</a:t>
            </a:r>
          </a:p>
          <a:p>
            <a:endParaRPr lang="en-US" sz="2400" b="1" dirty="0"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Simple, easy-to-use</a:t>
            </a:r>
          </a:p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 format.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Identification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Shutdown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Danger areas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System diagrams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Suppression</a:t>
            </a:r>
          </a:p>
          <a:p>
            <a:pPr lvl="1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  <a:latin typeface="Arial" pitchFamily="34" charset="0"/>
                <a:cs typeface="Arial" pitchFamily="34" charset="0"/>
              </a:rPr>
              <a:t> Submersion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>
            <a:spLocks/>
          </p:cNvSpPr>
          <p:nvPr/>
        </p:nvSpPr>
        <p:spPr>
          <a:xfrm>
            <a:off x="6324600" y="64008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4</a:t>
            </a:r>
            <a:r>
              <a:rPr kumimoji="0" 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-</a:t>
            </a:r>
            <a:fld id="{1C7A3F9D-EA3A-4B35-83C7-B88C13F6F6E4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14" name="Diagram 1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94114" y="601767"/>
            <a:ext cx="61068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Black" pitchFamily="34" charset="0"/>
              </a:rPr>
              <a:t>Initial Response Actions</a:t>
            </a:r>
            <a:endParaRPr lang="en-US" sz="32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1524000" y="139147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21145A08A06C48B4BBE98BD3183480" ma:contentTypeVersion="0" ma:contentTypeDescription="Create a new document." ma:contentTypeScope="" ma:versionID="341084f42406b07be4bf6f9932e41a74">
  <xsd:schema xmlns:xsd="http://www.w3.org/2001/XMLSchema" xmlns:p="http://schemas.microsoft.com/office/2006/metadata/properties" targetNamespace="http://schemas.microsoft.com/office/2006/metadata/properties" ma:root="true" ma:fieldsID="5c102609d9608d99b400295accdf9f3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Document Note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F535233-4947-4BEE-9908-4B647F8F0C7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8F01F9B-231E-481B-AAAD-8857D6945A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18D5ED0C-AFFD-4B67-AF98-08A06559DDDE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7358</TotalTime>
  <Words>1820</Words>
  <Application>Microsoft Office PowerPoint</Application>
  <PresentationFormat>On-screen Show (4:3)</PresentationFormat>
  <Paragraphs>464</Paragraphs>
  <Slides>75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 Which Toyota Highlander is the hybrid?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</vt:vector>
  </TitlesOfParts>
  <Company>FL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FL</dc:creator>
  <cp:lastModifiedBy>Christina Emery</cp:lastModifiedBy>
  <cp:revision>310</cp:revision>
  <dcterms:created xsi:type="dcterms:W3CDTF">2011-04-11T22:33:58Z</dcterms:created>
  <dcterms:modified xsi:type="dcterms:W3CDTF">2011-08-22T12:19:28Z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0x0101000121145A08A06C48B4BBE98BD3183480</vt:lpwstr>
  </property>
</Properties>
</file>